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7" r:id="rId2"/>
    <p:sldId id="267" r:id="rId3"/>
    <p:sldId id="259" r:id="rId4"/>
    <p:sldId id="262" r:id="rId5"/>
    <p:sldId id="260" r:id="rId6"/>
    <p:sldId id="268" r:id="rId7"/>
    <p:sldId id="263" r:id="rId8"/>
    <p:sldId id="265" r:id="rId9"/>
    <p:sldId id="266" r:id="rId10"/>
    <p:sldId id="264" r:id="rId11"/>
    <p:sldId id="269" r:id="rId12"/>
    <p:sldId id="26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77777"/>
    <a:srgbClr val="89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431"/>
    <p:restoredTop sz="87763"/>
  </p:normalViewPr>
  <p:slideViewPr>
    <p:cSldViewPr snapToGrid="0" snapToObjects="1">
      <p:cViewPr varScale="1">
        <p:scale>
          <a:sx n="124" d="100"/>
          <a:sy n="124" d="100"/>
        </p:scale>
        <p:origin x="488" y="168"/>
      </p:cViewPr>
      <p:guideLst/>
    </p:cSldViewPr>
  </p:slideViewPr>
  <p:notesTextViewPr>
    <p:cViewPr>
      <p:scale>
        <a:sx n="1" d="1"/>
        <a:sy n="1" d="1"/>
      </p:scale>
      <p:origin x="0" y="-1168"/>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22107E-A15A-0A43-8062-D365729D79A8}" type="datetimeFigureOut">
              <a:rPr lang="en-US" smtClean="0"/>
              <a:t>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CAD30B-9FFF-FC44-9F36-FBDEDB1977D3}" type="slidenum">
              <a:rPr lang="en-US" smtClean="0"/>
              <a:t>‹#›</a:t>
            </a:fld>
            <a:endParaRPr lang="en-US"/>
          </a:p>
        </p:txBody>
      </p:sp>
    </p:spTree>
    <p:extLst>
      <p:ext uri="{BB962C8B-B14F-4D97-AF65-F5344CB8AC3E}">
        <p14:creationId xmlns:p14="http://schemas.microsoft.com/office/powerpoint/2010/main" val="3726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my name is Katelyn Morrison and I am a final year undergrad at the University of Pittsburgh studying computer science and sustainability. My recent work focuses on analyzing and brainstorming methods to reduce discrimination in learning algorithms for social good in sociotechnical systems such as smart mobility systems. </a:t>
            </a:r>
          </a:p>
        </p:txBody>
      </p:sp>
      <p:sp>
        <p:nvSpPr>
          <p:cNvPr id="4" name="Slide Number Placeholder 3"/>
          <p:cNvSpPr>
            <a:spLocks noGrp="1"/>
          </p:cNvSpPr>
          <p:nvPr>
            <p:ph type="sldNum" sz="quarter" idx="5"/>
          </p:nvPr>
        </p:nvSpPr>
        <p:spPr/>
        <p:txBody>
          <a:bodyPr/>
          <a:lstStyle/>
          <a:p>
            <a:fld id="{BCCAD30B-9FFF-FC44-9F36-FBDEDB1977D3}" type="slidenum">
              <a:rPr lang="en-US" smtClean="0"/>
              <a:t>1</a:t>
            </a:fld>
            <a:endParaRPr lang="en-US"/>
          </a:p>
        </p:txBody>
      </p:sp>
    </p:spTree>
    <p:extLst>
      <p:ext uri="{BB962C8B-B14F-4D97-AF65-F5344CB8AC3E}">
        <p14:creationId xmlns:p14="http://schemas.microsoft.com/office/powerpoint/2010/main" val="1412384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Taking a deeper dive into the data, I generated an interactive map using </a:t>
            </a:r>
            <a:r>
              <a:rPr lang="en-US" dirty="0" err="1"/>
              <a:t>Plotly</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you can see the stations colored by census tract and identifies the station’s capacity as well as that census tract’s median household income in 2015. [ANIMATION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visualization identifies several stations in low and high-income neighborhoods to better understand the spatial and socioeconomic relationships.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Ideally in the future I would love to integrate the equity score and demand prediction into this interactive visualization to be used by transit planners.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BCCAD30B-9FFF-FC44-9F36-FBDEDB1977D3}" type="slidenum">
              <a:rPr lang="en-US" smtClean="0"/>
              <a:t>10</a:t>
            </a:fld>
            <a:endParaRPr lang="en-US"/>
          </a:p>
        </p:txBody>
      </p:sp>
    </p:spTree>
    <p:extLst>
      <p:ext uri="{BB962C8B-B14F-4D97-AF65-F5344CB8AC3E}">
        <p14:creationId xmlns:p14="http://schemas.microsoft.com/office/powerpoint/2010/main" val="17016848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Datasets that I used to generate these visualizations include the healthy ride station locations, the poor housing conditions from 2016, the 2020 FFIEC census report and the shapefile of Allegheny County Census tracts from 2010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Moving forward, I will be creating at least one new dataset with the help of funding from the Pitt honors college.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dataset will consist of the current healthy ride station locations along with the points of interests that are within ¼ mile radius as well as how many points of interests to better understand what they are typically surrounded by.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think there may be more features that may be helpful to get annotated, let me know.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sum up my presentation, I hope to accomplish two things this semester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to be able to perform an audit of the current system to better understand the equity of the bike station locations.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 second thing consists of allocating resources or at least simulating it with this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am really interested in learning how and if we can join forces on this work moving forward.  </a:t>
            </a:r>
          </a:p>
        </p:txBody>
      </p:sp>
      <p:sp>
        <p:nvSpPr>
          <p:cNvPr id="4" name="Slide Number Placeholder 3"/>
          <p:cNvSpPr>
            <a:spLocks noGrp="1"/>
          </p:cNvSpPr>
          <p:nvPr>
            <p:ph type="sldNum" sz="quarter" idx="5"/>
          </p:nvPr>
        </p:nvSpPr>
        <p:spPr/>
        <p:txBody>
          <a:bodyPr/>
          <a:lstStyle/>
          <a:p>
            <a:fld id="{BCCAD30B-9FFF-FC44-9F36-FBDEDB1977D3}" type="slidenum">
              <a:rPr lang="en-US" smtClean="0"/>
              <a:t>11</a:t>
            </a:fld>
            <a:endParaRPr lang="en-US"/>
          </a:p>
        </p:txBody>
      </p:sp>
    </p:spTree>
    <p:extLst>
      <p:ext uri="{BB962C8B-B14F-4D97-AF65-F5344CB8AC3E}">
        <p14:creationId xmlns:p14="http://schemas.microsoft.com/office/powerpoint/2010/main" val="4006920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Thank you to Dave for reaching out to me and starting this wonderful connection! I hope that my work can help build a more sustainable Pittsburgh in the process and I would love to hear your comments, critiques, and feedback.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spcgis-spc.hub.arcgis.com</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come up discrete list of Point of Interests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DC bike share and </a:t>
            </a:r>
            <a:r>
              <a:rPr lang="en-US" dirty="0" err="1"/>
              <a:t>sanfrancisco</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BCCAD30B-9FFF-FC44-9F36-FBDEDB1977D3}" type="slidenum">
              <a:rPr lang="en-US" smtClean="0"/>
              <a:t>12</a:t>
            </a:fld>
            <a:endParaRPr lang="en-US"/>
          </a:p>
        </p:txBody>
      </p:sp>
    </p:spTree>
    <p:extLst>
      <p:ext uri="{BB962C8B-B14F-4D97-AF65-F5344CB8AC3E}">
        <p14:creationId xmlns:p14="http://schemas.microsoft.com/office/powerpoint/2010/main" val="38946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started, I wanted to make sure we are all on the same page with what I mean by Learning algorithms. </a:t>
            </a:r>
          </a:p>
          <a:p>
            <a:endParaRPr lang="en-US" dirty="0"/>
          </a:p>
          <a:p>
            <a:r>
              <a:rPr lang="en-US" dirty="0"/>
              <a:t>Algorithms are broadly a set of discrete instructions whereas learning algorithms identify a type of algorithms that is not given specific instructions to complete a task and instead learn patterns and trends from data to understand how to complete the task. </a:t>
            </a:r>
          </a:p>
          <a:p>
            <a:endParaRPr lang="en-US" dirty="0"/>
          </a:p>
          <a:p>
            <a:r>
              <a:rPr lang="en-US" dirty="0"/>
              <a:t>Model is another term I may use for learning algorithm.</a:t>
            </a:r>
          </a:p>
          <a:p>
            <a:endParaRPr lang="en-US" dirty="0"/>
          </a:p>
          <a:p>
            <a:r>
              <a:rPr lang="en-US" dirty="0"/>
              <a:t>Overall, learning algorithms can be very useful, but they also have their flaws. </a:t>
            </a:r>
          </a:p>
          <a:p>
            <a:endParaRPr lang="en-US" dirty="0"/>
          </a:p>
        </p:txBody>
      </p:sp>
      <p:sp>
        <p:nvSpPr>
          <p:cNvPr id="4" name="Slide Number Placeholder 3"/>
          <p:cNvSpPr>
            <a:spLocks noGrp="1"/>
          </p:cNvSpPr>
          <p:nvPr>
            <p:ph type="sldNum" sz="quarter" idx="5"/>
          </p:nvPr>
        </p:nvSpPr>
        <p:spPr/>
        <p:txBody>
          <a:bodyPr/>
          <a:lstStyle/>
          <a:p>
            <a:fld id="{BCCAD30B-9FFF-FC44-9F36-FBDEDB1977D3}" type="slidenum">
              <a:rPr lang="en-US" smtClean="0"/>
              <a:t>2</a:t>
            </a:fld>
            <a:endParaRPr lang="en-US"/>
          </a:p>
        </p:txBody>
      </p:sp>
    </p:spTree>
    <p:extLst>
      <p:ext uri="{BB962C8B-B14F-4D97-AF65-F5344CB8AC3E}">
        <p14:creationId xmlns:p14="http://schemas.microsoft.com/office/powerpoint/2010/main" val="5538264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Several learning algorithms have been designed to augment traditional transportation systems into dynamic, affordable, and on-demand systems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such as ride sharing platforms, public bikes, and electric scooters among others. [ANIMATION 1]</a:t>
            </a:r>
          </a:p>
          <a:p>
            <a:endParaRPr lang="en-US" dirty="0"/>
          </a:p>
          <a:p>
            <a:r>
              <a:rPr lang="en-US" dirty="0"/>
              <a:t>These smart mobility systems create reliable and sustainable transportation resources which are vital to the stability and growth of a city. [ANIMATION 2]</a:t>
            </a:r>
          </a:p>
          <a:p>
            <a:endParaRPr lang="en-US" dirty="0"/>
          </a:p>
          <a:p>
            <a:r>
              <a:rPr lang="en-US" dirty="0"/>
              <a:t>To ensure these resources are provided and used efficiently and effectively, researchers have employed learning algorithms that provide insight to help planners and policymakers decide [ANIMATION 4]</a:t>
            </a:r>
          </a:p>
          <a:p>
            <a:endParaRPr lang="en-US" dirty="0"/>
          </a:p>
          <a:p>
            <a:r>
              <a:rPr lang="en-US" dirty="0"/>
              <a:t>where to dispatch taxis or Ubers [ANIMATION 5]</a:t>
            </a:r>
          </a:p>
          <a:p>
            <a:endParaRPr lang="en-US" dirty="0"/>
          </a:p>
          <a:p>
            <a:r>
              <a:rPr lang="en-US" dirty="0"/>
              <a:t>Where to build bike stations [ANIMATION 6]</a:t>
            </a:r>
          </a:p>
          <a:p>
            <a:endParaRPr lang="en-US" dirty="0"/>
          </a:p>
          <a:p>
            <a:r>
              <a:rPr lang="en-US" dirty="0"/>
              <a:t>And where to redistribute bikes or electric scooters in a </a:t>
            </a:r>
            <a:r>
              <a:rPr lang="en-US" dirty="0" err="1"/>
              <a:t>dockless</a:t>
            </a:r>
            <a:r>
              <a:rPr lang="en-US" dirty="0"/>
              <a:t> system throughout a region [ANIMATION 7]</a:t>
            </a:r>
          </a:p>
          <a:p>
            <a:endParaRPr lang="en-US" dirty="0"/>
          </a:p>
          <a:p>
            <a:r>
              <a:rPr lang="en-US" dirty="0"/>
              <a:t>Learning algorithms are fit to tackle these questions by predicting behaviors and trends over space and time [ANIMATION 8]</a:t>
            </a:r>
          </a:p>
        </p:txBody>
      </p:sp>
      <p:sp>
        <p:nvSpPr>
          <p:cNvPr id="4" name="Slide Number Placeholder 3"/>
          <p:cNvSpPr>
            <a:spLocks noGrp="1"/>
          </p:cNvSpPr>
          <p:nvPr>
            <p:ph type="sldNum" sz="quarter" idx="5"/>
          </p:nvPr>
        </p:nvSpPr>
        <p:spPr/>
        <p:txBody>
          <a:bodyPr/>
          <a:lstStyle/>
          <a:p>
            <a:fld id="{BCCAD30B-9FFF-FC44-9F36-FBDEDB1977D3}" type="slidenum">
              <a:rPr lang="en-US" smtClean="0"/>
              <a:t>3</a:t>
            </a:fld>
            <a:endParaRPr lang="en-US"/>
          </a:p>
        </p:txBody>
      </p:sp>
    </p:spTree>
    <p:extLst>
      <p:ext uri="{BB962C8B-B14F-4D97-AF65-F5344CB8AC3E}">
        <p14:creationId xmlns:p14="http://schemas.microsoft.com/office/powerpoint/2010/main" val="21858673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Because Learning algorithms LEARN from the data they are given, this can initiate a negative feedback loop in the domain that it is deployed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learning algorithm that learns from a bias dataset will carry those biases throughout and ultimately influence the decisions and behaviors made that help generate more data for the learning algorithm thus reinforcing the original biases that were present in the dataset.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Data collection and algorithmic design are two sources that are typically associated with biases that are embedded in learning algorithm.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one researcher points out, the demand data on which we train our models reflect biases and in turn impact the outcome of our decisions, behaviors, and generated data. </a:t>
            </a:r>
          </a:p>
        </p:txBody>
      </p:sp>
      <p:sp>
        <p:nvSpPr>
          <p:cNvPr id="4" name="Slide Number Placeholder 3"/>
          <p:cNvSpPr>
            <a:spLocks noGrp="1"/>
          </p:cNvSpPr>
          <p:nvPr>
            <p:ph type="sldNum" sz="quarter" idx="5"/>
          </p:nvPr>
        </p:nvSpPr>
        <p:spPr/>
        <p:txBody>
          <a:bodyPr/>
          <a:lstStyle/>
          <a:p>
            <a:fld id="{BCCAD30B-9FFF-FC44-9F36-FBDEDB1977D3}" type="slidenum">
              <a:rPr lang="en-US" smtClean="0"/>
              <a:t>4</a:t>
            </a:fld>
            <a:endParaRPr lang="en-US"/>
          </a:p>
        </p:txBody>
      </p:sp>
    </p:spTree>
    <p:extLst>
      <p:ext uri="{BB962C8B-B14F-4D97-AF65-F5344CB8AC3E}">
        <p14:creationId xmlns:p14="http://schemas.microsoft.com/office/powerpoint/2010/main" val="40608146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have been investigating how to allocate resources with fairness in mind.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Planning where to distribute resources puts organizations in an exploration vs exploitation dilemma where we want to maximize one feature such as usage while minimizing another feature such as time and resources spent exploring.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Taking this one step further, I frame this dilemma as maximizing usage and coverage while trying to minimize inherent biases from the data.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becomes a dilemma when the planner needs to decide how often to explore, where to explore and when to explore a region to place bike stations for example.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dilemma can be framed mathematically as a Bayesian Optimization problem which allows you to optimize over two conflicting choices.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Going even further, algorithmically this dilemma can be framed as a Reinforcement Learning problem where a planner has several different actions to choose over a time period and each action has a reward which we will define as demand.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planner will want to choose the action that results in the biggest reward…but the reward is mathematically defined as historical demand, thus bringing us back into a negative feedback loop.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However, modifying this reward to consider fairness allows to predict demand with a fairness constraint which brings me into the work I am completing this semester. </a:t>
            </a:r>
          </a:p>
        </p:txBody>
      </p:sp>
      <p:sp>
        <p:nvSpPr>
          <p:cNvPr id="4" name="Slide Number Placeholder 3"/>
          <p:cNvSpPr>
            <a:spLocks noGrp="1"/>
          </p:cNvSpPr>
          <p:nvPr>
            <p:ph type="sldNum" sz="quarter" idx="5"/>
          </p:nvPr>
        </p:nvSpPr>
        <p:spPr/>
        <p:txBody>
          <a:bodyPr/>
          <a:lstStyle/>
          <a:p>
            <a:fld id="{BCCAD30B-9FFF-FC44-9F36-FBDEDB1977D3}" type="slidenum">
              <a:rPr lang="en-US" smtClean="0"/>
              <a:t>5</a:t>
            </a:fld>
            <a:endParaRPr lang="en-US"/>
          </a:p>
        </p:txBody>
      </p:sp>
    </p:spTree>
    <p:extLst>
      <p:ext uri="{BB962C8B-B14F-4D97-AF65-F5344CB8AC3E}">
        <p14:creationId xmlns:p14="http://schemas.microsoft.com/office/powerpoint/2010/main" val="36512425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semester I aiming to modify the reward to explicitly consider fairness when allocating resources.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meet this I drafted an equity score (which has not been tested or evaluated to any extent this is quite new as of last week).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equity score of location L in census tract C is equal to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predicted demand at the location (nothing new 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Plus the number of points of interests within 1/4 mile radius of location L multiplied by ¼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Minus the median household income at census tract C divided by 100,000 (this is to penalize census tracts that can purchase their own bike, electric scooter, etc.)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then plus the % minority in census tract 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Again this is work in progress and if you feel that there are certain features lacking or certain features that should not be considered in this score, please let me know!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Port Authority - </a:t>
            </a:r>
            <a:r>
              <a:rPr lang="en-US" dirty="0" err="1"/>
              <a:t>ellie</a:t>
            </a:r>
            <a:r>
              <a:rPr lang="en-US" dirty="0"/>
              <a:t> </a:t>
            </a:r>
          </a:p>
        </p:txBody>
      </p:sp>
      <p:sp>
        <p:nvSpPr>
          <p:cNvPr id="4" name="Slide Number Placeholder 3"/>
          <p:cNvSpPr>
            <a:spLocks noGrp="1"/>
          </p:cNvSpPr>
          <p:nvPr>
            <p:ph type="sldNum" sz="quarter" idx="5"/>
          </p:nvPr>
        </p:nvSpPr>
        <p:spPr/>
        <p:txBody>
          <a:bodyPr/>
          <a:lstStyle/>
          <a:p>
            <a:fld id="{BCCAD30B-9FFF-FC44-9F36-FBDEDB1977D3}" type="slidenum">
              <a:rPr lang="en-US" smtClean="0"/>
              <a:t>6</a:t>
            </a:fld>
            <a:endParaRPr lang="en-US"/>
          </a:p>
        </p:txBody>
      </p:sp>
    </p:spTree>
    <p:extLst>
      <p:ext uri="{BB962C8B-B14F-4D97-AF65-F5344CB8AC3E}">
        <p14:creationId xmlns:p14="http://schemas.microsoft.com/office/powerpoint/2010/main" val="3291249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performing any sort of equity audit on smart mobility systems, I generated some preliminary analyses on the Healthy Ride Program in Pittsburgh.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The visualizations I created are in no way stating or suggesting that any organization or stakeholder has knowingly discriminated against protected features. </a:t>
            </a:r>
          </a:p>
        </p:txBody>
      </p:sp>
      <p:sp>
        <p:nvSpPr>
          <p:cNvPr id="4" name="Slide Number Placeholder 3"/>
          <p:cNvSpPr>
            <a:spLocks noGrp="1"/>
          </p:cNvSpPr>
          <p:nvPr>
            <p:ph type="sldNum" sz="quarter" idx="5"/>
          </p:nvPr>
        </p:nvSpPr>
        <p:spPr/>
        <p:txBody>
          <a:bodyPr/>
          <a:lstStyle/>
          <a:p>
            <a:fld id="{BCCAD30B-9FFF-FC44-9F36-FBDEDB1977D3}" type="slidenum">
              <a:rPr lang="en-US" smtClean="0"/>
              <a:t>7</a:t>
            </a:fld>
            <a:endParaRPr lang="en-US"/>
          </a:p>
        </p:txBody>
      </p:sp>
    </p:spTree>
    <p:extLst>
      <p:ext uri="{BB962C8B-B14F-4D97-AF65-F5344CB8AC3E}">
        <p14:creationId xmlns:p14="http://schemas.microsoft.com/office/powerpoint/2010/main" val="12207552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question I started with back in April was to understand the relationship between the resources (i.e. the bikes) and the socioeconomic status of the community.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defined socioeconomic status to be nearly equivalent to the poor housing status of a census tract. Early reviews suggested poor housing conditions cannot be the soul factor to determine socioeconomic status, which is true.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However, the visualization does suggest that the resources have been allocated in census tracts that are not struggling in terms of housing conditions or finances.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can see several clusters of stations downtown, along the strip district, in Oakland around the three universities, and over near East Liberty/Bakery Square. This is good because the bikes are accessible to jobs, healthcare, and education. But what is missing is those stations that start off in neighborhoods helping people get to the stations in these business districts in the first place. </a:t>
            </a:r>
          </a:p>
        </p:txBody>
      </p:sp>
      <p:sp>
        <p:nvSpPr>
          <p:cNvPr id="4" name="Slide Number Placeholder 3"/>
          <p:cNvSpPr>
            <a:spLocks noGrp="1"/>
          </p:cNvSpPr>
          <p:nvPr>
            <p:ph type="sldNum" sz="quarter" idx="5"/>
          </p:nvPr>
        </p:nvSpPr>
        <p:spPr/>
        <p:txBody>
          <a:bodyPr/>
          <a:lstStyle/>
          <a:p>
            <a:fld id="{BCCAD30B-9FFF-FC44-9F36-FBDEDB1977D3}" type="slidenum">
              <a:rPr lang="en-US" smtClean="0"/>
              <a:t>8</a:t>
            </a:fld>
            <a:endParaRPr lang="en-US"/>
          </a:p>
        </p:txBody>
      </p:sp>
    </p:spTree>
    <p:extLst>
      <p:ext uri="{BB962C8B-B14F-4D97-AF65-F5344CB8AC3E}">
        <p14:creationId xmlns:p14="http://schemas.microsoft.com/office/powerpoint/2010/main" val="36331651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Addressing the reviewers comments I identified for the most part that the resources are in fact allocated in census tracts with a higher income. Circled is an outlier – this highlights campuses and housing for three large universities. </a:t>
            </a:r>
          </a:p>
        </p:txBody>
      </p:sp>
      <p:sp>
        <p:nvSpPr>
          <p:cNvPr id="4" name="Slide Number Placeholder 3"/>
          <p:cNvSpPr>
            <a:spLocks noGrp="1"/>
          </p:cNvSpPr>
          <p:nvPr>
            <p:ph type="sldNum" sz="quarter" idx="5"/>
          </p:nvPr>
        </p:nvSpPr>
        <p:spPr/>
        <p:txBody>
          <a:bodyPr/>
          <a:lstStyle/>
          <a:p>
            <a:fld id="{BCCAD30B-9FFF-FC44-9F36-FBDEDB1977D3}" type="slidenum">
              <a:rPr lang="en-US" smtClean="0"/>
              <a:t>9</a:t>
            </a:fld>
            <a:endParaRPr lang="en-US"/>
          </a:p>
        </p:txBody>
      </p:sp>
    </p:spTree>
    <p:extLst>
      <p:ext uri="{BB962C8B-B14F-4D97-AF65-F5344CB8AC3E}">
        <p14:creationId xmlns:p14="http://schemas.microsoft.com/office/powerpoint/2010/main" val="3184627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E4EF7-1702-E14D-B4DE-D3D4D08B1B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BC213A-6C09-9E40-8E4E-FD75634142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3E5DFF7-ABFD-614F-91B1-3AD742699E6A}"/>
              </a:ext>
            </a:extLst>
          </p:cNvPr>
          <p:cNvSpPr>
            <a:spLocks noGrp="1"/>
          </p:cNvSpPr>
          <p:nvPr>
            <p:ph type="dt" sz="half" idx="10"/>
          </p:nvPr>
        </p:nvSpPr>
        <p:spPr/>
        <p:txBody>
          <a:bodyPr/>
          <a:lstStyle/>
          <a:p>
            <a:r>
              <a:rPr lang="en-US"/>
              <a:t>January 22nd, 2021</a:t>
            </a:r>
          </a:p>
        </p:txBody>
      </p:sp>
      <p:sp>
        <p:nvSpPr>
          <p:cNvPr id="5" name="Footer Placeholder 4">
            <a:extLst>
              <a:ext uri="{FF2B5EF4-FFF2-40B4-BE49-F238E27FC236}">
                <a16:creationId xmlns:a16="http://schemas.microsoft.com/office/drawing/2014/main" id="{EF60A358-CC26-FE4D-84A9-2348D4D02C1D}"/>
              </a:ext>
            </a:extLst>
          </p:cNvPr>
          <p:cNvSpPr>
            <a:spLocks noGrp="1"/>
          </p:cNvSpPr>
          <p:nvPr>
            <p:ph type="ftr" sz="quarter" idx="11"/>
          </p:nvPr>
        </p:nvSpPr>
        <p:spPr/>
        <p:txBody>
          <a:bodyPr/>
          <a:lstStyle/>
          <a:p>
            <a:r>
              <a:rPr lang="en-US"/>
              <a:t>University of Pittsburgh</a:t>
            </a:r>
          </a:p>
        </p:txBody>
      </p:sp>
      <p:sp>
        <p:nvSpPr>
          <p:cNvPr id="6" name="Slide Number Placeholder 5">
            <a:extLst>
              <a:ext uri="{FF2B5EF4-FFF2-40B4-BE49-F238E27FC236}">
                <a16:creationId xmlns:a16="http://schemas.microsoft.com/office/drawing/2014/main" id="{A1BB23FC-55E3-0946-A23D-C37C0A754DCE}"/>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4175513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D858F-CD90-D148-9164-7BAC88C75C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9812FD-0845-E646-A398-25A566A12D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7C0BED-4969-E249-B598-A42E21C392AD}"/>
              </a:ext>
            </a:extLst>
          </p:cNvPr>
          <p:cNvSpPr>
            <a:spLocks noGrp="1"/>
          </p:cNvSpPr>
          <p:nvPr>
            <p:ph type="dt" sz="half" idx="10"/>
          </p:nvPr>
        </p:nvSpPr>
        <p:spPr/>
        <p:txBody>
          <a:bodyPr/>
          <a:lstStyle/>
          <a:p>
            <a:r>
              <a:rPr lang="en-US"/>
              <a:t>January 22nd, 2021</a:t>
            </a:r>
          </a:p>
        </p:txBody>
      </p:sp>
      <p:sp>
        <p:nvSpPr>
          <p:cNvPr id="5" name="Footer Placeholder 4">
            <a:extLst>
              <a:ext uri="{FF2B5EF4-FFF2-40B4-BE49-F238E27FC236}">
                <a16:creationId xmlns:a16="http://schemas.microsoft.com/office/drawing/2014/main" id="{4F81870E-9015-4441-8803-962CB4611AE3}"/>
              </a:ext>
            </a:extLst>
          </p:cNvPr>
          <p:cNvSpPr>
            <a:spLocks noGrp="1"/>
          </p:cNvSpPr>
          <p:nvPr>
            <p:ph type="ftr" sz="quarter" idx="11"/>
          </p:nvPr>
        </p:nvSpPr>
        <p:spPr/>
        <p:txBody>
          <a:bodyPr/>
          <a:lstStyle/>
          <a:p>
            <a:r>
              <a:rPr lang="en-US"/>
              <a:t>University of Pittsburgh</a:t>
            </a:r>
          </a:p>
        </p:txBody>
      </p:sp>
      <p:sp>
        <p:nvSpPr>
          <p:cNvPr id="6" name="Slide Number Placeholder 5">
            <a:extLst>
              <a:ext uri="{FF2B5EF4-FFF2-40B4-BE49-F238E27FC236}">
                <a16:creationId xmlns:a16="http://schemas.microsoft.com/office/drawing/2014/main" id="{417E3133-398E-6345-8048-48E2F1A0DF37}"/>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3034336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470EB4-05AC-384F-B515-05EB423A1FD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D8A110-EAC6-6D43-B332-607FEC13440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97C892-E95B-2648-9B6F-EDF6D2C0844A}"/>
              </a:ext>
            </a:extLst>
          </p:cNvPr>
          <p:cNvSpPr>
            <a:spLocks noGrp="1"/>
          </p:cNvSpPr>
          <p:nvPr>
            <p:ph type="dt" sz="half" idx="10"/>
          </p:nvPr>
        </p:nvSpPr>
        <p:spPr/>
        <p:txBody>
          <a:bodyPr/>
          <a:lstStyle/>
          <a:p>
            <a:r>
              <a:rPr lang="en-US"/>
              <a:t>January 22nd, 2021</a:t>
            </a:r>
          </a:p>
        </p:txBody>
      </p:sp>
      <p:sp>
        <p:nvSpPr>
          <p:cNvPr id="5" name="Footer Placeholder 4">
            <a:extLst>
              <a:ext uri="{FF2B5EF4-FFF2-40B4-BE49-F238E27FC236}">
                <a16:creationId xmlns:a16="http://schemas.microsoft.com/office/drawing/2014/main" id="{78C212BA-6889-AA43-B9D6-746F062A38E1}"/>
              </a:ext>
            </a:extLst>
          </p:cNvPr>
          <p:cNvSpPr>
            <a:spLocks noGrp="1"/>
          </p:cNvSpPr>
          <p:nvPr>
            <p:ph type="ftr" sz="quarter" idx="11"/>
          </p:nvPr>
        </p:nvSpPr>
        <p:spPr/>
        <p:txBody>
          <a:bodyPr/>
          <a:lstStyle/>
          <a:p>
            <a:r>
              <a:rPr lang="en-US"/>
              <a:t>University of Pittsburgh</a:t>
            </a:r>
          </a:p>
        </p:txBody>
      </p:sp>
      <p:sp>
        <p:nvSpPr>
          <p:cNvPr id="6" name="Slide Number Placeholder 5">
            <a:extLst>
              <a:ext uri="{FF2B5EF4-FFF2-40B4-BE49-F238E27FC236}">
                <a16:creationId xmlns:a16="http://schemas.microsoft.com/office/drawing/2014/main" id="{63F2F764-4E83-1C4E-98F1-57190E46EB9F}"/>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8661294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68886-0024-AD46-96A7-DE62D1EF3C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06D8C9-72BF-674B-8446-B58885C0C2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15C147-E999-FF4C-8C65-84E1A7A7FE68}"/>
              </a:ext>
            </a:extLst>
          </p:cNvPr>
          <p:cNvSpPr>
            <a:spLocks noGrp="1"/>
          </p:cNvSpPr>
          <p:nvPr>
            <p:ph type="dt" sz="half" idx="10"/>
          </p:nvPr>
        </p:nvSpPr>
        <p:spPr/>
        <p:txBody>
          <a:bodyPr/>
          <a:lstStyle/>
          <a:p>
            <a:r>
              <a:rPr lang="en-US"/>
              <a:t>January 22nd, 2021</a:t>
            </a:r>
          </a:p>
        </p:txBody>
      </p:sp>
      <p:sp>
        <p:nvSpPr>
          <p:cNvPr id="5" name="Footer Placeholder 4">
            <a:extLst>
              <a:ext uri="{FF2B5EF4-FFF2-40B4-BE49-F238E27FC236}">
                <a16:creationId xmlns:a16="http://schemas.microsoft.com/office/drawing/2014/main" id="{D402EC70-1464-F948-BFBB-16D68E989BBD}"/>
              </a:ext>
            </a:extLst>
          </p:cNvPr>
          <p:cNvSpPr>
            <a:spLocks noGrp="1"/>
          </p:cNvSpPr>
          <p:nvPr>
            <p:ph type="ftr" sz="quarter" idx="11"/>
          </p:nvPr>
        </p:nvSpPr>
        <p:spPr/>
        <p:txBody>
          <a:bodyPr/>
          <a:lstStyle/>
          <a:p>
            <a:r>
              <a:rPr lang="en-US"/>
              <a:t>University of Pittsburgh</a:t>
            </a:r>
          </a:p>
        </p:txBody>
      </p:sp>
      <p:sp>
        <p:nvSpPr>
          <p:cNvPr id="6" name="Slide Number Placeholder 5">
            <a:extLst>
              <a:ext uri="{FF2B5EF4-FFF2-40B4-BE49-F238E27FC236}">
                <a16:creationId xmlns:a16="http://schemas.microsoft.com/office/drawing/2014/main" id="{ADEF2A57-61E7-EE4D-ADCC-C3B3549D9E76}"/>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937154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2C9BE-DD6A-FF4D-A078-241AFACB58C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1C74B66-E2FE-5F44-8419-103EF7BAAF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31680A-B1FF-AE48-9857-D432797A38AF}"/>
              </a:ext>
            </a:extLst>
          </p:cNvPr>
          <p:cNvSpPr>
            <a:spLocks noGrp="1"/>
          </p:cNvSpPr>
          <p:nvPr>
            <p:ph type="dt" sz="half" idx="10"/>
          </p:nvPr>
        </p:nvSpPr>
        <p:spPr/>
        <p:txBody>
          <a:bodyPr/>
          <a:lstStyle/>
          <a:p>
            <a:r>
              <a:rPr lang="en-US"/>
              <a:t>January 22nd, 2021</a:t>
            </a:r>
          </a:p>
        </p:txBody>
      </p:sp>
      <p:sp>
        <p:nvSpPr>
          <p:cNvPr id="5" name="Footer Placeholder 4">
            <a:extLst>
              <a:ext uri="{FF2B5EF4-FFF2-40B4-BE49-F238E27FC236}">
                <a16:creationId xmlns:a16="http://schemas.microsoft.com/office/drawing/2014/main" id="{EE3458B5-DF66-BE49-AE09-235EE357B114}"/>
              </a:ext>
            </a:extLst>
          </p:cNvPr>
          <p:cNvSpPr>
            <a:spLocks noGrp="1"/>
          </p:cNvSpPr>
          <p:nvPr>
            <p:ph type="ftr" sz="quarter" idx="11"/>
          </p:nvPr>
        </p:nvSpPr>
        <p:spPr/>
        <p:txBody>
          <a:bodyPr/>
          <a:lstStyle/>
          <a:p>
            <a:r>
              <a:rPr lang="en-US"/>
              <a:t>University of Pittsburgh</a:t>
            </a:r>
          </a:p>
        </p:txBody>
      </p:sp>
      <p:sp>
        <p:nvSpPr>
          <p:cNvPr id="6" name="Slide Number Placeholder 5">
            <a:extLst>
              <a:ext uri="{FF2B5EF4-FFF2-40B4-BE49-F238E27FC236}">
                <a16:creationId xmlns:a16="http://schemas.microsoft.com/office/drawing/2014/main" id="{DF436EB6-9039-1348-8A56-B9B90A92DA1A}"/>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3424940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222DD-50B5-0C44-BB8B-E68DACCD89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402AED-39FC-7E4E-A8C9-21C5707240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B72AC79-0497-D846-9E3A-49242AC26A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7C9C71-1C3B-7C43-B84E-99769D40A06B}"/>
              </a:ext>
            </a:extLst>
          </p:cNvPr>
          <p:cNvSpPr>
            <a:spLocks noGrp="1"/>
          </p:cNvSpPr>
          <p:nvPr>
            <p:ph type="dt" sz="half" idx="10"/>
          </p:nvPr>
        </p:nvSpPr>
        <p:spPr/>
        <p:txBody>
          <a:bodyPr/>
          <a:lstStyle/>
          <a:p>
            <a:r>
              <a:rPr lang="en-US"/>
              <a:t>January 22nd, 2021</a:t>
            </a:r>
          </a:p>
        </p:txBody>
      </p:sp>
      <p:sp>
        <p:nvSpPr>
          <p:cNvPr id="6" name="Footer Placeholder 5">
            <a:extLst>
              <a:ext uri="{FF2B5EF4-FFF2-40B4-BE49-F238E27FC236}">
                <a16:creationId xmlns:a16="http://schemas.microsoft.com/office/drawing/2014/main" id="{012B232B-D968-C348-AC3F-C9863CC3E491}"/>
              </a:ext>
            </a:extLst>
          </p:cNvPr>
          <p:cNvSpPr>
            <a:spLocks noGrp="1"/>
          </p:cNvSpPr>
          <p:nvPr>
            <p:ph type="ftr" sz="quarter" idx="11"/>
          </p:nvPr>
        </p:nvSpPr>
        <p:spPr/>
        <p:txBody>
          <a:bodyPr/>
          <a:lstStyle/>
          <a:p>
            <a:r>
              <a:rPr lang="en-US"/>
              <a:t>University of Pittsburgh</a:t>
            </a:r>
          </a:p>
        </p:txBody>
      </p:sp>
      <p:sp>
        <p:nvSpPr>
          <p:cNvPr id="7" name="Slide Number Placeholder 6">
            <a:extLst>
              <a:ext uri="{FF2B5EF4-FFF2-40B4-BE49-F238E27FC236}">
                <a16:creationId xmlns:a16="http://schemas.microsoft.com/office/drawing/2014/main" id="{32CCF09A-36BE-4641-BB44-97BDDEB58615}"/>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358099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747C1-E7EC-8F4D-8F28-CC2864957C7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BCFE320-8CBE-A742-A623-417F5D18704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6934D6C-3778-604C-807B-E87759867CE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F716FD0-A121-2C4D-A1A8-84ACAA9933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336350-80D5-2B4F-9003-CCD0F8F3E9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1A9740C-F9AA-CA43-A689-C56C7D66D935}"/>
              </a:ext>
            </a:extLst>
          </p:cNvPr>
          <p:cNvSpPr>
            <a:spLocks noGrp="1"/>
          </p:cNvSpPr>
          <p:nvPr>
            <p:ph type="dt" sz="half" idx="10"/>
          </p:nvPr>
        </p:nvSpPr>
        <p:spPr/>
        <p:txBody>
          <a:bodyPr/>
          <a:lstStyle/>
          <a:p>
            <a:r>
              <a:rPr lang="en-US"/>
              <a:t>January 22nd, 2021</a:t>
            </a:r>
          </a:p>
        </p:txBody>
      </p:sp>
      <p:sp>
        <p:nvSpPr>
          <p:cNvPr id="8" name="Footer Placeholder 7">
            <a:extLst>
              <a:ext uri="{FF2B5EF4-FFF2-40B4-BE49-F238E27FC236}">
                <a16:creationId xmlns:a16="http://schemas.microsoft.com/office/drawing/2014/main" id="{23105E38-0347-F046-94C5-0DE035B866A8}"/>
              </a:ext>
            </a:extLst>
          </p:cNvPr>
          <p:cNvSpPr>
            <a:spLocks noGrp="1"/>
          </p:cNvSpPr>
          <p:nvPr>
            <p:ph type="ftr" sz="quarter" idx="11"/>
          </p:nvPr>
        </p:nvSpPr>
        <p:spPr/>
        <p:txBody>
          <a:bodyPr/>
          <a:lstStyle/>
          <a:p>
            <a:r>
              <a:rPr lang="en-US"/>
              <a:t>University of Pittsburgh</a:t>
            </a:r>
          </a:p>
        </p:txBody>
      </p:sp>
      <p:sp>
        <p:nvSpPr>
          <p:cNvPr id="9" name="Slide Number Placeholder 8">
            <a:extLst>
              <a:ext uri="{FF2B5EF4-FFF2-40B4-BE49-F238E27FC236}">
                <a16:creationId xmlns:a16="http://schemas.microsoft.com/office/drawing/2014/main" id="{3F6C8D8A-C2BD-8643-BC52-250A5408E107}"/>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3132079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DE457-6132-3F43-AF1C-B042CC3F37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B2809B3-841C-5041-A6CF-A0DB9AFC9806}"/>
              </a:ext>
            </a:extLst>
          </p:cNvPr>
          <p:cNvSpPr>
            <a:spLocks noGrp="1"/>
          </p:cNvSpPr>
          <p:nvPr>
            <p:ph type="dt" sz="half" idx="10"/>
          </p:nvPr>
        </p:nvSpPr>
        <p:spPr/>
        <p:txBody>
          <a:bodyPr/>
          <a:lstStyle/>
          <a:p>
            <a:r>
              <a:rPr lang="en-US"/>
              <a:t>January 22nd, 2021</a:t>
            </a:r>
          </a:p>
        </p:txBody>
      </p:sp>
      <p:sp>
        <p:nvSpPr>
          <p:cNvPr id="4" name="Footer Placeholder 3">
            <a:extLst>
              <a:ext uri="{FF2B5EF4-FFF2-40B4-BE49-F238E27FC236}">
                <a16:creationId xmlns:a16="http://schemas.microsoft.com/office/drawing/2014/main" id="{312CA916-13D7-3E4C-B801-43BC7D83962E}"/>
              </a:ext>
            </a:extLst>
          </p:cNvPr>
          <p:cNvSpPr>
            <a:spLocks noGrp="1"/>
          </p:cNvSpPr>
          <p:nvPr>
            <p:ph type="ftr" sz="quarter" idx="11"/>
          </p:nvPr>
        </p:nvSpPr>
        <p:spPr/>
        <p:txBody>
          <a:bodyPr/>
          <a:lstStyle/>
          <a:p>
            <a:r>
              <a:rPr lang="en-US"/>
              <a:t>University of Pittsburgh</a:t>
            </a:r>
          </a:p>
        </p:txBody>
      </p:sp>
      <p:sp>
        <p:nvSpPr>
          <p:cNvPr id="5" name="Slide Number Placeholder 4">
            <a:extLst>
              <a:ext uri="{FF2B5EF4-FFF2-40B4-BE49-F238E27FC236}">
                <a16:creationId xmlns:a16="http://schemas.microsoft.com/office/drawing/2014/main" id="{E9A56988-E71B-D44B-8E28-3B069A6672E4}"/>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3982430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9EAD98-9351-C642-A2ED-5AEFD0819904}"/>
              </a:ext>
            </a:extLst>
          </p:cNvPr>
          <p:cNvSpPr>
            <a:spLocks noGrp="1"/>
          </p:cNvSpPr>
          <p:nvPr>
            <p:ph type="dt" sz="half" idx="10"/>
          </p:nvPr>
        </p:nvSpPr>
        <p:spPr/>
        <p:txBody>
          <a:bodyPr/>
          <a:lstStyle/>
          <a:p>
            <a:r>
              <a:rPr lang="en-US"/>
              <a:t>January 22nd, 2021</a:t>
            </a:r>
          </a:p>
        </p:txBody>
      </p:sp>
      <p:sp>
        <p:nvSpPr>
          <p:cNvPr id="3" name="Footer Placeholder 2">
            <a:extLst>
              <a:ext uri="{FF2B5EF4-FFF2-40B4-BE49-F238E27FC236}">
                <a16:creationId xmlns:a16="http://schemas.microsoft.com/office/drawing/2014/main" id="{3116BD97-2290-A645-8F65-50753D182B62}"/>
              </a:ext>
            </a:extLst>
          </p:cNvPr>
          <p:cNvSpPr>
            <a:spLocks noGrp="1"/>
          </p:cNvSpPr>
          <p:nvPr>
            <p:ph type="ftr" sz="quarter" idx="11"/>
          </p:nvPr>
        </p:nvSpPr>
        <p:spPr/>
        <p:txBody>
          <a:bodyPr/>
          <a:lstStyle/>
          <a:p>
            <a:r>
              <a:rPr lang="en-US"/>
              <a:t>University of Pittsburgh</a:t>
            </a:r>
          </a:p>
        </p:txBody>
      </p:sp>
      <p:sp>
        <p:nvSpPr>
          <p:cNvPr id="4" name="Slide Number Placeholder 3">
            <a:extLst>
              <a:ext uri="{FF2B5EF4-FFF2-40B4-BE49-F238E27FC236}">
                <a16:creationId xmlns:a16="http://schemas.microsoft.com/office/drawing/2014/main" id="{9AC97177-2080-0748-B8B0-8AECB602486C}"/>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2641326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BD9EA-9CB0-3544-9E90-74ADE6432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3037A2D-4CF4-CB4F-A3AC-75D8857D16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34BCC72-309F-4B45-AE97-C8E1993291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5C210C-D229-EA4F-B405-9C879801C73A}"/>
              </a:ext>
            </a:extLst>
          </p:cNvPr>
          <p:cNvSpPr>
            <a:spLocks noGrp="1"/>
          </p:cNvSpPr>
          <p:nvPr>
            <p:ph type="dt" sz="half" idx="10"/>
          </p:nvPr>
        </p:nvSpPr>
        <p:spPr/>
        <p:txBody>
          <a:bodyPr/>
          <a:lstStyle/>
          <a:p>
            <a:r>
              <a:rPr lang="en-US"/>
              <a:t>January 22nd, 2021</a:t>
            </a:r>
          </a:p>
        </p:txBody>
      </p:sp>
      <p:sp>
        <p:nvSpPr>
          <p:cNvPr id="6" name="Footer Placeholder 5">
            <a:extLst>
              <a:ext uri="{FF2B5EF4-FFF2-40B4-BE49-F238E27FC236}">
                <a16:creationId xmlns:a16="http://schemas.microsoft.com/office/drawing/2014/main" id="{E0F65EA8-61D5-684A-8569-2A94C19F9F61}"/>
              </a:ext>
            </a:extLst>
          </p:cNvPr>
          <p:cNvSpPr>
            <a:spLocks noGrp="1"/>
          </p:cNvSpPr>
          <p:nvPr>
            <p:ph type="ftr" sz="quarter" idx="11"/>
          </p:nvPr>
        </p:nvSpPr>
        <p:spPr/>
        <p:txBody>
          <a:bodyPr/>
          <a:lstStyle/>
          <a:p>
            <a:r>
              <a:rPr lang="en-US"/>
              <a:t>University of Pittsburgh</a:t>
            </a:r>
          </a:p>
        </p:txBody>
      </p:sp>
      <p:sp>
        <p:nvSpPr>
          <p:cNvPr id="7" name="Slide Number Placeholder 6">
            <a:extLst>
              <a:ext uri="{FF2B5EF4-FFF2-40B4-BE49-F238E27FC236}">
                <a16:creationId xmlns:a16="http://schemas.microsoft.com/office/drawing/2014/main" id="{4B6E37D7-9413-9942-97EC-8AA740957C20}"/>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4252137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0CC1C-DC63-FB44-B7E6-1127989A78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EF29B8B-491A-1547-8B14-F5DE3B040F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AF7D09A-C013-B247-BA79-D30BA14E91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69316E-6C57-1646-AF8F-E2DACB7AADB8}"/>
              </a:ext>
            </a:extLst>
          </p:cNvPr>
          <p:cNvSpPr>
            <a:spLocks noGrp="1"/>
          </p:cNvSpPr>
          <p:nvPr>
            <p:ph type="dt" sz="half" idx="10"/>
          </p:nvPr>
        </p:nvSpPr>
        <p:spPr/>
        <p:txBody>
          <a:bodyPr/>
          <a:lstStyle/>
          <a:p>
            <a:r>
              <a:rPr lang="en-US"/>
              <a:t>January 22nd, 2021</a:t>
            </a:r>
          </a:p>
        </p:txBody>
      </p:sp>
      <p:sp>
        <p:nvSpPr>
          <p:cNvPr id="6" name="Footer Placeholder 5">
            <a:extLst>
              <a:ext uri="{FF2B5EF4-FFF2-40B4-BE49-F238E27FC236}">
                <a16:creationId xmlns:a16="http://schemas.microsoft.com/office/drawing/2014/main" id="{E0708394-A8F2-5144-AE7D-4D3349C0FB60}"/>
              </a:ext>
            </a:extLst>
          </p:cNvPr>
          <p:cNvSpPr>
            <a:spLocks noGrp="1"/>
          </p:cNvSpPr>
          <p:nvPr>
            <p:ph type="ftr" sz="quarter" idx="11"/>
          </p:nvPr>
        </p:nvSpPr>
        <p:spPr/>
        <p:txBody>
          <a:bodyPr/>
          <a:lstStyle/>
          <a:p>
            <a:r>
              <a:rPr lang="en-US"/>
              <a:t>University of Pittsburgh</a:t>
            </a:r>
          </a:p>
        </p:txBody>
      </p:sp>
      <p:sp>
        <p:nvSpPr>
          <p:cNvPr id="7" name="Slide Number Placeholder 6">
            <a:extLst>
              <a:ext uri="{FF2B5EF4-FFF2-40B4-BE49-F238E27FC236}">
                <a16:creationId xmlns:a16="http://schemas.microsoft.com/office/drawing/2014/main" id="{4990987C-1B78-C64C-82CE-F827B82630E3}"/>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1346109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68E9DE-3D9B-924D-AF68-D827DA3D8A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32E221-AD34-3E45-BD30-FC6DFA74C1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C2ABA3-9505-5044-82C9-969E6E9FA5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January 22nd, 2021</a:t>
            </a:r>
          </a:p>
        </p:txBody>
      </p:sp>
      <p:sp>
        <p:nvSpPr>
          <p:cNvPr id="5" name="Footer Placeholder 4">
            <a:extLst>
              <a:ext uri="{FF2B5EF4-FFF2-40B4-BE49-F238E27FC236}">
                <a16:creationId xmlns:a16="http://schemas.microsoft.com/office/drawing/2014/main" id="{98CC1F69-283B-0D4F-8C6E-00AAD16173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University of Pittsburgh</a:t>
            </a:r>
          </a:p>
        </p:txBody>
      </p:sp>
      <p:sp>
        <p:nvSpPr>
          <p:cNvPr id="6" name="Slide Number Placeholder 5">
            <a:extLst>
              <a:ext uri="{FF2B5EF4-FFF2-40B4-BE49-F238E27FC236}">
                <a16:creationId xmlns:a16="http://schemas.microsoft.com/office/drawing/2014/main" id="{7C289680-E4C7-4747-AE6D-8F2B6450853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9A5D77-AE30-494F-8CBA-7D2DEA2BDA51}" type="slidenum">
              <a:rPr lang="en-US" smtClean="0"/>
              <a:t>‹#›</a:t>
            </a:fld>
            <a:endParaRPr lang="en-US"/>
          </a:p>
        </p:txBody>
      </p:sp>
    </p:spTree>
    <p:extLst>
      <p:ext uri="{BB962C8B-B14F-4D97-AF65-F5344CB8AC3E}">
        <p14:creationId xmlns:p14="http://schemas.microsoft.com/office/powerpoint/2010/main" val="16406211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9.gif"/></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5000"/>
            <a:lum/>
          </a:blip>
          <a:srcRect/>
          <a:stretch>
            <a:fillRect l="-6000" r="-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CD3EC-8342-6146-B93D-DCEEF267CBF0}"/>
              </a:ext>
            </a:extLst>
          </p:cNvPr>
          <p:cNvSpPr>
            <a:spLocks noGrp="1"/>
          </p:cNvSpPr>
          <p:nvPr>
            <p:ph type="ctrTitle"/>
          </p:nvPr>
        </p:nvSpPr>
        <p:spPr>
          <a:xfrm>
            <a:off x="589085" y="1716858"/>
            <a:ext cx="11013830" cy="2423869"/>
          </a:xfrm>
        </p:spPr>
        <p:txBody>
          <a:bodyPr>
            <a:noAutofit/>
          </a:bodyPr>
          <a:lstStyle/>
          <a:p>
            <a:r>
              <a:rPr lang="en-US" sz="5600" dirty="0">
                <a:latin typeface="Avenir Black" panose="02000503020000020003" pitchFamily="2" charset="0"/>
              </a:rPr>
              <a:t>Reducing Discrimination in Learning Algorithms for Social Good in Sociotechnical Systems</a:t>
            </a:r>
          </a:p>
        </p:txBody>
      </p:sp>
      <p:sp>
        <p:nvSpPr>
          <p:cNvPr id="3" name="Subtitle 2">
            <a:extLst>
              <a:ext uri="{FF2B5EF4-FFF2-40B4-BE49-F238E27FC236}">
                <a16:creationId xmlns:a16="http://schemas.microsoft.com/office/drawing/2014/main" id="{864573E3-0FE9-B84B-8AA0-21BB0F478C76}"/>
              </a:ext>
            </a:extLst>
          </p:cNvPr>
          <p:cNvSpPr>
            <a:spLocks noGrp="1"/>
          </p:cNvSpPr>
          <p:nvPr>
            <p:ph type="subTitle" idx="1"/>
          </p:nvPr>
        </p:nvSpPr>
        <p:spPr>
          <a:xfrm>
            <a:off x="4038600" y="4814142"/>
            <a:ext cx="4469424" cy="1121740"/>
          </a:xfrm>
        </p:spPr>
        <p:txBody>
          <a:bodyPr>
            <a:normAutofit/>
          </a:bodyPr>
          <a:lstStyle/>
          <a:p>
            <a:pPr>
              <a:lnSpc>
                <a:spcPct val="60000"/>
              </a:lnSpc>
            </a:pPr>
            <a:r>
              <a:rPr lang="en-US" sz="2800" dirty="0">
                <a:latin typeface="Avenir Medium" panose="02000503020000020003" pitchFamily="2" charset="0"/>
              </a:rPr>
              <a:t>Katelyn Morrison</a:t>
            </a:r>
          </a:p>
          <a:p>
            <a:pPr>
              <a:lnSpc>
                <a:spcPct val="60000"/>
              </a:lnSpc>
            </a:pPr>
            <a:r>
              <a:rPr lang="en-US" sz="2800" dirty="0">
                <a:latin typeface="Avenir Medium" panose="02000503020000020003" pitchFamily="2" charset="0"/>
              </a:rPr>
              <a:t>Kmorrison@pitt.edu</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a:solidFill>
                  <a:schemeClr val="bg2"/>
                </a:solidFill>
                <a:latin typeface="Avenir Book" panose="02000503020000020003" pitchFamily="2" charset="0"/>
              </a:rPr>
              <a:t>January 22nd, 2021</a:t>
            </a:r>
            <a:endParaRPr lang="en-US" dirty="0">
              <a:solidFill>
                <a:schemeClr val="bg2"/>
              </a:solidFill>
              <a:latin typeface="Avenir Book" panose="02000503020000020003" pitchFamily="2" charset="0"/>
            </a:endParaRP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a:xfrm>
            <a:off x="4038600" y="6367018"/>
            <a:ext cx="4114800" cy="365125"/>
          </a:xfrm>
        </p:spPr>
        <p:txBody>
          <a:bodyPr/>
          <a:lstStyle/>
          <a:p>
            <a:r>
              <a:rPr lang="en-US">
                <a:solidFill>
                  <a:schemeClr val="bg2"/>
                </a:solidFill>
                <a:latin typeface="Avenir Book" panose="02000503020000020003" pitchFamily="2" charset="0"/>
              </a:rPr>
              <a:t>University of Pittsburgh</a:t>
            </a:r>
            <a:endParaRPr lang="en-US" dirty="0">
              <a:solidFill>
                <a:schemeClr val="bg2"/>
              </a:solidFill>
              <a:latin typeface="Avenir Book" panose="02000503020000020003" pitchFamily="2" charset="0"/>
            </a:endParaRP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bg2"/>
                </a:solidFill>
                <a:latin typeface="Avenir Book" panose="02000503020000020003" pitchFamily="2" charset="0"/>
              </a:rPr>
              <a:t>1</a:t>
            </a:fld>
            <a:endParaRPr lang="en-US" dirty="0">
              <a:solidFill>
                <a:schemeClr val="bg2"/>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4"/>
          <a:stretch>
            <a:fillRect/>
          </a:stretch>
        </p:blipFill>
        <p:spPr>
          <a:xfrm>
            <a:off x="3265580" y="276319"/>
            <a:ext cx="5660840" cy="1009403"/>
          </a:xfrm>
          <a:prstGeom prst="rect">
            <a:avLst/>
          </a:prstGeom>
        </p:spPr>
      </p:pic>
    </p:spTree>
    <p:extLst>
      <p:ext uri="{BB962C8B-B14F-4D97-AF65-F5344CB8AC3E}">
        <p14:creationId xmlns:p14="http://schemas.microsoft.com/office/powerpoint/2010/main" val="21541796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alpha val="90000"/>
          </a:schemeClr>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dirty="0">
                <a:solidFill>
                  <a:schemeClr val="tx1"/>
                </a:solidFill>
                <a:latin typeface="Avenir Book" panose="02000503020000020003" pitchFamily="2" charset="0"/>
              </a:rPr>
              <a:t>January 22nd, 2021</a:t>
            </a: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p:txBody>
          <a:bodyPr/>
          <a:lstStyle/>
          <a:p>
            <a:r>
              <a:rPr lang="en-US">
                <a:solidFill>
                  <a:schemeClr val="tx1"/>
                </a:solidFill>
                <a:latin typeface="Avenir Book" panose="02000503020000020003" pitchFamily="2" charset="0"/>
              </a:rPr>
              <a:t>University of Pittsburgh</a:t>
            </a: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tx1"/>
                </a:solidFill>
                <a:latin typeface="Avenir Book" panose="02000503020000020003" pitchFamily="2" charset="0"/>
              </a:rPr>
              <a:t>10</a:t>
            </a:fld>
            <a:endParaRPr lang="en-US" dirty="0">
              <a:solidFill>
                <a:schemeClr val="tx1"/>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3"/>
          <a:stretch>
            <a:fillRect/>
          </a:stretch>
        </p:blipFill>
        <p:spPr>
          <a:xfrm>
            <a:off x="0" y="0"/>
            <a:ext cx="2409079" cy="429571"/>
          </a:xfrm>
          <a:prstGeom prst="rect">
            <a:avLst/>
          </a:prstGeom>
        </p:spPr>
      </p:pic>
      <p:pic>
        <p:nvPicPr>
          <p:cNvPr id="23" name="Picture 22">
            <a:extLst>
              <a:ext uri="{FF2B5EF4-FFF2-40B4-BE49-F238E27FC236}">
                <a16:creationId xmlns:a16="http://schemas.microsoft.com/office/drawing/2014/main" id="{226CB6C0-BA09-4F40-9A6A-70B44D190F5C}"/>
              </a:ext>
            </a:extLst>
          </p:cNvPr>
          <p:cNvPicPr>
            <a:picLocks noChangeAspect="1"/>
          </p:cNvPicPr>
          <p:nvPr/>
        </p:nvPicPr>
        <p:blipFill rotWithShape="1">
          <a:blip r:embed="rId4"/>
          <a:srcRect l="2230" t="-1" b="1814"/>
          <a:stretch/>
        </p:blipFill>
        <p:spPr>
          <a:xfrm>
            <a:off x="1316071" y="559488"/>
            <a:ext cx="10037729" cy="5739024"/>
          </a:xfrm>
          <a:prstGeom prst="rect">
            <a:avLst/>
          </a:prstGeom>
        </p:spPr>
      </p:pic>
      <p:sp>
        <p:nvSpPr>
          <p:cNvPr id="29" name="TextBox 28">
            <a:extLst>
              <a:ext uri="{FF2B5EF4-FFF2-40B4-BE49-F238E27FC236}">
                <a16:creationId xmlns:a16="http://schemas.microsoft.com/office/drawing/2014/main" id="{649EA9B3-1D90-9C4C-8C6E-7E89AA0F45F3}"/>
              </a:ext>
            </a:extLst>
          </p:cNvPr>
          <p:cNvSpPr txBox="1"/>
          <p:nvPr/>
        </p:nvSpPr>
        <p:spPr>
          <a:xfrm>
            <a:off x="7268901" y="528963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078249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alpha val="90000"/>
          </a:schemeClr>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dirty="0">
                <a:solidFill>
                  <a:schemeClr val="tx1"/>
                </a:solidFill>
                <a:latin typeface="Avenir Book" panose="02000503020000020003" pitchFamily="2" charset="0"/>
              </a:rPr>
              <a:t>January 22nd, 2021</a:t>
            </a: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p:txBody>
          <a:bodyPr/>
          <a:lstStyle/>
          <a:p>
            <a:r>
              <a:rPr lang="en-US">
                <a:solidFill>
                  <a:schemeClr val="tx1"/>
                </a:solidFill>
                <a:latin typeface="Avenir Book" panose="02000503020000020003" pitchFamily="2" charset="0"/>
              </a:rPr>
              <a:t>University of Pittsburgh</a:t>
            </a: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tx1"/>
                </a:solidFill>
                <a:latin typeface="Avenir Book" panose="02000503020000020003" pitchFamily="2" charset="0"/>
              </a:rPr>
              <a:t>11</a:t>
            </a:fld>
            <a:endParaRPr lang="en-US" dirty="0">
              <a:solidFill>
                <a:schemeClr val="tx1"/>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3"/>
          <a:stretch>
            <a:fillRect/>
          </a:stretch>
        </p:blipFill>
        <p:spPr>
          <a:xfrm>
            <a:off x="0" y="0"/>
            <a:ext cx="2409079" cy="429571"/>
          </a:xfrm>
          <a:prstGeom prst="rect">
            <a:avLst/>
          </a:prstGeom>
        </p:spPr>
      </p:pic>
      <p:sp>
        <p:nvSpPr>
          <p:cNvPr id="29" name="TextBox 28">
            <a:extLst>
              <a:ext uri="{FF2B5EF4-FFF2-40B4-BE49-F238E27FC236}">
                <a16:creationId xmlns:a16="http://schemas.microsoft.com/office/drawing/2014/main" id="{649EA9B3-1D90-9C4C-8C6E-7E89AA0F45F3}"/>
              </a:ext>
            </a:extLst>
          </p:cNvPr>
          <p:cNvSpPr txBox="1"/>
          <p:nvPr/>
        </p:nvSpPr>
        <p:spPr>
          <a:xfrm>
            <a:off x="7268901" y="5289630"/>
            <a:ext cx="184731" cy="369332"/>
          </a:xfrm>
          <a:prstGeom prst="rect">
            <a:avLst/>
          </a:prstGeom>
          <a:noFill/>
        </p:spPr>
        <p:txBody>
          <a:bodyPr wrap="none" rtlCol="0">
            <a:spAutoFit/>
          </a:bodyPr>
          <a:lstStyle/>
          <a:p>
            <a:endParaRPr lang="en-US" dirty="0"/>
          </a:p>
        </p:txBody>
      </p:sp>
      <p:sp>
        <p:nvSpPr>
          <p:cNvPr id="8" name="Title 10">
            <a:extLst>
              <a:ext uri="{FF2B5EF4-FFF2-40B4-BE49-F238E27FC236}">
                <a16:creationId xmlns:a16="http://schemas.microsoft.com/office/drawing/2014/main" id="{0BA18B59-F68E-544B-B581-8DC397745722}"/>
              </a:ext>
            </a:extLst>
          </p:cNvPr>
          <p:cNvSpPr>
            <a:spLocks noGrp="1"/>
          </p:cNvSpPr>
          <p:nvPr>
            <p:ph type="title"/>
          </p:nvPr>
        </p:nvSpPr>
        <p:spPr>
          <a:xfrm>
            <a:off x="480811" y="3753448"/>
            <a:ext cx="11230378" cy="812428"/>
          </a:xfrm>
        </p:spPr>
        <p:txBody>
          <a:bodyPr>
            <a:normAutofit/>
          </a:bodyPr>
          <a:lstStyle/>
          <a:p>
            <a:pPr algn="ctr"/>
            <a:r>
              <a:rPr lang="en-US" sz="3600" dirty="0">
                <a:latin typeface="Avenir Medium" panose="02000503020000020003" pitchFamily="2" charset="0"/>
              </a:rPr>
              <a:t>Overall Goals</a:t>
            </a:r>
          </a:p>
        </p:txBody>
      </p:sp>
      <p:sp>
        <p:nvSpPr>
          <p:cNvPr id="9" name="TextBox 8">
            <a:extLst>
              <a:ext uri="{FF2B5EF4-FFF2-40B4-BE49-F238E27FC236}">
                <a16:creationId xmlns:a16="http://schemas.microsoft.com/office/drawing/2014/main" id="{197DF8BE-3CFD-1E4D-99A3-C543BCAEEDA8}"/>
              </a:ext>
            </a:extLst>
          </p:cNvPr>
          <p:cNvSpPr txBox="1"/>
          <p:nvPr/>
        </p:nvSpPr>
        <p:spPr>
          <a:xfrm>
            <a:off x="876559" y="4777335"/>
            <a:ext cx="10365623" cy="1200329"/>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Avenir Book" panose="02000503020000020003" pitchFamily="2" charset="0"/>
              </a:rPr>
              <a:t>Perform an equity audit using our equity score of the Healthy Ride Bike Share to understand the equity of the bike station locations</a:t>
            </a:r>
          </a:p>
          <a:p>
            <a:pPr marL="342900" indent="-342900">
              <a:buFont typeface="Arial" panose="020B0604020202020204" pitchFamily="34" charset="0"/>
              <a:buChar char="•"/>
            </a:pPr>
            <a:r>
              <a:rPr lang="en-US" sz="2400" dirty="0">
                <a:latin typeface="Avenir Book" panose="02000503020000020003" pitchFamily="2" charset="0"/>
              </a:rPr>
              <a:t>Simulate the allocation of resources using the model we develop</a:t>
            </a:r>
          </a:p>
        </p:txBody>
      </p:sp>
      <p:sp>
        <p:nvSpPr>
          <p:cNvPr id="11" name="Title 10">
            <a:extLst>
              <a:ext uri="{FF2B5EF4-FFF2-40B4-BE49-F238E27FC236}">
                <a16:creationId xmlns:a16="http://schemas.microsoft.com/office/drawing/2014/main" id="{C46D8B29-F77E-9744-BAF5-915777C548AC}"/>
              </a:ext>
            </a:extLst>
          </p:cNvPr>
          <p:cNvSpPr txBox="1">
            <a:spLocks/>
          </p:cNvSpPr>
          <p:nvPr/>
        </p:nvSpPr>
        <p:spPr>
          <a:xfrm>
            <a:off x="600694" y="507748"/>
            <a:ext cx="11230378" cy="8124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r>
              <a:rPr lang="en-US" sz="3600" dirty="0">
                <a:latin typeface="Avenir Medium" panose="02000503020000020003" pitchFamily="2" charset="0"/>
              </a:rPr>
              <a:t>Datasets Used</a:t>
            </a:r>
          </a:p>
        </p:txBody>
      </p:sp>
      <p:sp>
        <p:nvSpPr>
          <p:cNvPr id="13" name="TextBox 12">
            <a:extLst>
              <a:ext uri="{FF2B5EF4-FFF2-40B4-BE49-F238E27FC236}">
                <a16:creationId xmlns:a16="http://schemas.microsoft.com/office/drawing/2014/main" id="{291B1C67-4232-944D-8871-2DAF4C3FEC46}"/>
              </a:ext>
            </a:extLst>
          </p:cNvPr>
          <p:cNvSpPr txBox="1"/>
          <p:nvPr/>
        </p:nvSpPr>
        <p:spPr>
          <a:xfrm>
            <a:off x="876558" y="1320176"/>
            <a:ext cx="10365623" cy="2308324"/>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Avenir Book" panose="02000503020000020003" pitchFamily="2" charset="0"/>
              </a:rPr>
              <a:t>Healthy Ride Station Locations – WPRDC</a:t>
            </a:r>
          </a:p>
          <a:p>
            <a:pPr marL="342900" indent="-342900">
              <a:buFont typeface="Arial" panose="020B0604020202020204" pitchFamily="34" charset="0"/>
              <a:buChar char="•"/>
            </a:pPr>
            <a:r>
              <a:rPr lang="en-US" sz="2400" dirty="0">
                <a:latin typeface="Avenir Book" panose="02000503020000020003" pitchFamily="2" charset="0"/>
              </a:rPr>
              <a:t>Poor Housing Conditions 2016 (Allegheny County) – WPRDC</a:t>
            </a:r>
          </a:p>
          <a:p>
            <a:pPr marL="342900" indent="-342900">
              <a:buFont typeface="Arial" panose="020B0604020202020204" pitchFamily="34" charset="0"/>
              <a:buChar char="•"/>
            </a:pPr>
            <a:r>
              <a:rPr lang="en-US" sz="2400" dirty="0">
                <a:latin typeface="Avenir Book" panose="02000503020000020003" pitchFamily="2" charset="0"/>
              </a:rPr>
              <a:t>2020 FFIEC Census Report - Summary Census Income Information </a:t>
            </a:r>
          </a:p>
          <a:p>
            <a:pPr marL="342900" indent="-342900">
              <a:buFont typeface="Arial" panose="020B0604020202020204" pitchFamily="34" charset="0"/>
              <a:buChar char="•"/>
            </a:pPr>
            <a:r>
              <a:rPr lang="en-US" sz="2400" dirty="0">
                <a:latin typeface="Avenir Book" panose="02000503020000020003" pitchFamily="2" charset="0"/>
              </a:rPr>
              <a:t>Allegheny County Census Tracts Shapefile</a:t>
            </a:r>
          </a:p>
          <a:p>
            <a:pPr marL="342900" indent="-342900">
              <a:buFont typeface="Arial" panose="020B0604020202020204" pitchFamily="34" charset="0"/>
              <a:buChar char="•"/>
            </a:pPr>
            <a:endParaRPr lang="en-US" sz="2400" dirty="0">
              <a:latin typeface="Avenir Book" panose="02000503020000020003" pitchFamily="2" charset="0"/>
            </a:endParaRPr>
          </a:p>
          <a:p>
            <a:pPr marL="342900" indent="-342900">
              <a:buFont typeface="Arial" panose="020B0604020202020204" pitchFamily="34" charset="0"/>
              <a:buChar char="•"/>
            </a:pPr>
            <a:r>
              <a:rPr lang="en-US" sz="2400" b="1" i="1" dirty="0">
                <a:latin typeface="Avenir Book" panose="02000503020000020003" pitchFamily="2" charset="0"/>
              </a:rPr>
              <a:t>TO BE CREATED:</a:t>
            </a:r>
            <a:r>
              <a:rPr lang="en-US" sz="2400" dirty="0">
                <a:latin typeface="Avenir Book" panose="02000503020000020003" pitchFamily="2" charset="0"/>
              </a:rPr>
              <a:t> Points of Interests Around Bike Stations</a:t>
            </a:r>
            <a:endParaRPr lang="en-US" sz="2400" b="1" i="1" dirty="0">
              <a:latin typeface="Avenir Book" panose="02000503020000020003" pitchFamily="2" charset="0"/>
            </a:endParaRPr>
          </a:p>
        </p:txBody>
      </p:sp>
    </p:spTree>
    <p:extLst>
      <p:ext uri="{BB962C8B-B14F-4D97-AF65-F5344CB8AC3E}">
        <p14:creationId xmlns:p14="http://schemas.microsoft.com/office/powerpoint/2010/main" val="1625570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5000"/>
            <a:lum/>
          </a:blip>
          <a:srcRect/>
          <a:stretch>
            <a:fillRect l="-6000" r="-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CD3EC-8342-6146-B93D-DCEEF267CBF0}"/>
              </a:ext>
            </a:extLst>
          </p:cNvPr>
          <p:cNvSpPr>
            <a:spLocks noGrp="1"/>
          </p:cNvSpPr>
          <p:nvPr>
            <p:ph type="ctrTitle"/>
          </p:nvPr>
        </p:nvSpPr>
        <p:spPr>
          <a:xfrm>
            <a:off x="589085" y="1716858"/>
            <a:ext cx="11013830" cy="2423869"/>
          </a:xfrm>
        </p:spPr>
        <p:txBody>
          <a:bodyPr>
            <a:noAutofit/>
          </a:bodyPr>
          <a:lstStyle/>
          <a:p>
            <a:r>
              <a:rPr lang="en-US" sz="5600" dirty="0">
                <a:latin typeface="Avenir Black" panose="02000503020000020003" pitchFamily="2" charset="0"/>
              </a:rPr>
              <a:t>Reducing Discrimination in Learning Algorithms for Social Good in Sociotechnical Systems</a:t>
            </a:r>
          </a:p>
        </p:txBody>
      </p:sp>
      <p:sp>
        <p:nvSpPr>
          <p:cNvPr id="3" name="Subtitle 2">
            <a:extLst>
              <a:ext uri="{FF2B5EF4-FFF2-40B4-BE49-F238E27FC236}">
                <a16:creationId xmlns:a16="http://schemas.microsoft.com/office/drawing/2014/main" id="{864573E3-0FE9-B84B-8AA0-21BB0F478C76}"/>
              </a:ext>
            </a:extLst>
          </p:cNvPr>
          <p:cNvSpPr>
            <a:spLocks noGrp="1"/>
          </p:cNvSpPr>
          <p:nvPr>
            <p:ph type="subTitle" idx="1"/>
          </p:nvPr>
        </p:nvSpPr>
        <p:spPr>
          <a:xfrm>
            <a:off x="4038600" y="4812362"/>
            <a:ext cx="4469424" cy="1121740"/>
          </a:xfrm>
        </p:spPr>
        <p:txBody>
          <a:bodyPr>
            <a:normAutofit/>
          </a:bodyPr>
          <a:lstStyle/>
          <a:p>
            <a:pPr>
              <a:lnSpc>
                <a:spcPct val="60000"/>
              </a:lnSpc>
            </a:pPr>
            <a:r>
              <a:rPr lang="en-US" sz="2800" dirty="0">
                <a:latin typeface="Avenir Medium" panose="02000503020000020003" pitchFamily="2" charset="0"/>
              </a:rPr>
              <a:t>Katelyn Morrison</a:t>
            </a:r>
          </a:p>
          <a:p>
            <a:pPr>
              <a:lnSpc>
                <a:spcPct val="60000"/>
              </a:lnSpc>
            </a:pPr>
            <a:r>
              <a:rPr lang="en-US" sz="2800" dirty="0">
                <a:latin typeface="Avenir Medium" panose="02000503020000020003" pitchFamily="2" charset="0"/>
              </a:rPr>
              <a:t>Kmorrison@pitt.edu</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a:solidFill>
                  <a:schemeClr val="bg2"/>
                </a:solidFill>
                <a:latin typeface="Avenir Book" panose="02000503020000020003" pitchFamily="2" charset="0"/>
              </a:rPr>
              <a:t>January 22nd, 2021</a:t>
            </a:r>
            <a:endParaRPr lang="en-US" dirty="0">
              <a:solidFill>
                <a:schemeClr val="bg2"/>
              </a:solidFill>
              <a:latin typeface="Avenir Book" panose="02000503020000020003" pitchFamily="2" charset="0"/>
            </a:endParaRP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a:xfrm>
            <a:off x="4038600" y="6367018"/>
            <a:ext cx="4114800" cy="365125"/>
          </a:xfrm>
        </p:spPr>
        <p:txBody>
          <a:bodyPr/>
          <a:lstStyle/>
          <a:p>
            <a:r>
              <a:rPr lang="en-US">
                <a:solidFill>
                  <a:schemeClr val="bg2"/>
                </a:solidFill>
                <a:latin typeface="Avenir Book" panose="02000503020000020003" pitchFamily="2" charset="0"/>
              </a:rPr>
              <a:t>University of Pittsburgh</a:t>
            </a:r>
            <a:endParaRPr lang="en-US" dirty="0">
              <a:solidFill>
                <a:schemeClr val="bg2"/>
              </a:solidFill>
              <a:latin typeface="Avenir Book" panose="02000503020000020003" pitchFamily="2" charset="0"/>
            </a:endParaRP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bg2"/>
                </a:solidFill>
                <a:latin typeface="Avenir Book" panose="02000503020000020003" pitchFamily="2" charset="0"/>
              </a:rPr>
              <a:t>12</a:t>
            </a:fld>
            <a:endParaRPr lang="en-US" dirty="0">
              <a:solidFill>
                <a:schemeClr val="bg2"/>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4"/>
          <a:stretch>
            <a:fillRect/>
          </a:stretch>
        </p:blipFill>
        <p:spPr>
          <a:xfrm>
            <a:off x="3265580" y="276319"/>
            <a:ext cx="5660840" cy="1009403"/>
          </a:xfrm>
          <a:prstGeom prst="rect">
            <a:avLst/>
          </a:prstGeom>
        </p:spPr>
      </p:pic>
    </p:spTree>
    <p:extLst>
      <p:ext uri="{BB962C8B-B14F-4D97-AF65-F5344CB8AC3E}">
        <p14:creationId xmlns:p14="http://schemas.microsoft.com/office/powerpoint/2010/main" val="587020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1BB863D7-4BD4-4446-BD1C-D763F69C956F}"/>
              </a:ext>
            </a:extLst>
          </p:cNvPr>
          <p:cNvSpPr>
            <a:spLocks noGrp="1"/>
          </p:cNvSpPr>
          <p:nvPr>
            <p:ph type="dt" sz="half" idx="10"/>
          </p:nvPr>
        </p:nvSpPr>
        <p:spPr/>
        <p:txBody>
          <a:bodyPr/>
          <a:lstStyle/>
          <a:p>
            <a:r>
              <a:rPr lang="en-US" dirty="0">
                <a:solidFill>
                  <a:schemeClr val="tx1"/>
                </a:solidFill>
                <a:latin typeface="Avenir Book" panose="02000503020000020003" pitchFamily="2" charset="0"/>
              </a:rPr>
              <a:t>January 22nd, 2021</a:t>
            </a:r>
          </a:p>
        </p:txBody>
      </p:sp>
      <p:sp>
        <p:nvSpPr>
          <p:cNvPr id="6" name="Footer Placeholder 5">
            <a:extLst>
              <a:ext uri="{FF2B5EF4-FFF2-40B4-BE49-F238E27FC236}">
                <a16:creationId xmlns:a16="http://schemas.microsoft.com/office/drawing/2014/main" id="{FB671CE5-2BF9-E64D-A925-18283F89A394}"/>
              </a:ext>
            </a:extLst>
          </p:cNvPr>
          <p:cNvSpPr>
            <a:spLocks noGrp="1"/>
          </p:cNvSpPr>
          <p:nvPr>
            <p:ph type="ftr" sz="quarter" idx="11"/>
          </p:nvPr>
        </p:nvSpPr>
        <p:spPr/>
        <p:txBody>
          <a:bodyPr/>
          <a:lstStyle/>
          <a:p>
            <a:r>
              <a:rPr lang="en-US">
                <a:solidFill>
                  <a:schemeClr val="tx1"/>
                </a:solidFill>
                <a:latin typeface="Avenir Book" panose="02000503020000020003" pitchFamily="2" charset="0"/>
              </a:rPr>
              <a:t>University of Pittsburgh</a:t>
            </a:r>
          </a:p>
        </p:txBody>
      </p:sp>
      <p:sp>
        <p:nvSpPr>
          <p:cNvPr id="7" name="Slide Number Placeholder 6">
            <a:extLst>
              <a:ext uri="{FF2B5EF4-FFF2-40B4-BE49-F238E27FC236}">
                <a16:creationId xmlns:a16="http://schemas.microsoft.com/office/drawing/2014/main" id="{B1974471-723B-744A-BC37-9AA4ABFBD41A}"/>
              </a:ext>
            </a:extLst>
          </p:cNvPr>
          <p:cNvSpPr>
            <a:spLocks noGrp="1"/>
          </p:cNvSpPr>
          <p:nvPr>
            <p:ph type="sldNum" sz="quarter" idx="12"/>
          </p:nvPr>
        </p:nvSpPr>
        <p:spPr/>
        <p:txBody>
          <a:bodyPr/>
          <a:lstStyle/>
          <a:p>
            <a:fld id="{D89A5D77-AE30-494F-8CBA-7D2DEA2BDA51}" type="slidenum">
              <a:rPr lang="en-US" smtClean="0">
                <a:solidFill>
                  <a:schemeClr val="tx1"/>
                </a:solidFill>
                <a:latin typeface="Avenir Book" panose="02000503020000020003" pitchFamily="2" charset="0"/>
              </a:rPr>
              <a:t>2</a:t>
            </a:fld>
            <a:endParaRPr lang="en-US">
              <a:solidFill>
                <a:schemeClr val="tx1"/>
              </a:solidFill>
              <a:latin typeface="Avenir Book" panose="02000503020000020003" pitchFamily="2" charset="0"/>
            </a:endParaRPr>
          </a:p>
        </p:txBody>
      </p:sp>
      <p:sp>
        <p:nvSpPr>
          <p:cNvPr id="10" name="Title 10">
            <a:extLst>
              <a:ext uri="{FF2B5EF4-FFF2-40B4-BE49-F238E27FC236}">
                <a16:creationId xmlns:a16="http://schemas.microsoft.com/office/drawing/2014/main" id="{76D5CD4F-9486-5940-9A9A-D171AEE2D9D9}"/>
              </a:ext>
            </a:extLst>
          </p:cNvPr>
          <p:cNvSpPr>
            <a:spLocks noGrp="1"/>
          </p:cNvSpPr>
          <p:nvPr>
            <p:ph type="title"/>
          </p:nvPr>
        </p:nvSpPr>
        <p:spPr>
          <a:xfrm>
            <a:off x="838200" y="499175"/>
            <a:ext cx="10645635" cy="812428"/>
          </a:xfrm>
        </p:spPr>
        <p:txBody>
          <a:bodyPr>
            <a:normAutofit/>
          </a:bodyPr>
          <a:lstStyle/>
          <a:p>
            <a:pPr algn="ctr"/>
            <a:r>
              <a:rPr lang="en-US" sz="3600" dirty="0">
                <a:latin typeface="Avenir Medium" panose="02000503020000020003" pitchFamily="2" charset="0"/>
              </a:rPr>
              <a:t>Brief Definition of Terms</a:t>
            </a:r>
          </a:p>
        </p:txBody>
      </p:sp>
      <p:sp>
        <p:nvSpPr>
          <p:cNvPr id="11" name="TextBox 10">
            <a:extLst>
              <a:ext uri="{FF2B5EF4-FFF2-40B4-BE49-F238E27FC236}">
                <a16:creationId xmlns:a16="http://schemas.microsoft.com/office/drawing/2014/main" id="{713C857C-2C16-EB47-9446-049EDA6444D4}"/>
              </a:ext>
            </a:extLst>
          </p:cNvPr>
          <p:cNvSpPr txBox="1"/>
          <p:nvPr/>
        </p:nvSpPr>
        <p:spPr>
          <a:xfrm>
            <a:off x="2209800" y="2548013"/>
            <a:ext cx="8280054" cy="1631216"/>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venir Book" panose="02000503020000020003" pitchFamily="2" charset="0"/>
              </a:rPr>
              <a:t>An</a:t>
            </a:r>
            <a:r>
              <a:rPr lang="en-US" sz="2000" b="1" i="1" dirty="0">
                <a:latin typeface="Avenir Book" panose="02000503020000020003" pitchFamily="2" charset="0"/>
              </a:rPr>
              <a:t> algorithm </a:t>
            </a:r>
            <a:r>
              <a:rPr lang="en-US" sz="2000" dirty="0">
                <a:latin typeface="Avenir Book" panose="02000503020000020003" pitchFamily="2" charset="0"/>
              </a:rPr>
              <a:t>is a set of instructions to complete a given task. </a:t>
            </a:r>
          </a:p>
          <a:p>
            <a:pPr marL="342900" indent="-342900">
              <a:buFont typeface="Arial" panose="020B0604020202020204" pitchFamily="34" charset="0"/>
              <a:buChar char="•"/>
            </a:pPr>
            <a:r>
              <a:rPr lang="en-US" sz="2000" b="1" i="1" dirty="0">
                <a:latin typeface="Avenir Book" panose="02000503020000020003" pitchFamily="2" charset="0"/>
              </a:rPr>
              <a:t>Learning</a:t>
            </a:r>
            <a:r>
              <a:rPr lang="en-US" sz="2000" dirty="0">
                <a:latin typeface="Avenir Book" panose="02000503020000020003" pitchFamily="2" charset="0"/>
              </a:rPr>
              <a:t> refers to a category of algorithms that are given few discrete instructions and instead are given a framework to learn or identify patterns and trends from a given task to then replicate.  </a:t>
            </a:r>
          </a:p>
          <a:p>
            <a:pPr marL="342900" indent="-342900">
              <a:buFont typeface="Arial" panose="020B0604020202020204" pitchFamily="34" charset="0"/>
              <a:buChar char="•"/>
            </a:pPr>
            <a:r>
              <a:rPr lang="en-US" sz="2000" b="1" i="1" dirty="0">
                <a:latin typeface="Avenir Book" panose="02000503020000020003" pitchFamily="2" charset="0"/>
              </a:rPr>
              <a:t>Model</a:t>
            </a:r>
            <a:r>
              <a:rPr lang="en-US" sz="2000" dirty="0">
                <a:latin typeface="Avenir Book" panose="02000503020000020003" pitchFamily="2" charset="0"/>
              </a:rPr>
              <a:t> is another term for </a:t>
            </a:r>
            <a:r>
              <a:rPr lang="en-US" sz="2000" b="1" i="1" dirty="0">
                <a:latin typeface="Avenir Book" panose="02000503020000020003" pitchFamily="2" charset="0"/>
              </a:rPr>
              <a:t>Learning Algorithm</a:t>
            </a:r>
          </a:p>
        </p:txBody>
      </p:sp>
      <p:sp>
        <p:nvSpPr>
          <p:cNvPr id="12" name="Text Placeholder 13">
            <a:extLst>
              <a:ext uri="{FF2B5EF4-FFF2-40B4-BE49-F238E27FC236}">
                <a16:creationId xmlns:a16="http://schemas.microsoft.com/office/drawing/2014/main" id="{DAE0BAC2-D032-DD40-9807-AEADA226A738}"/>
              </a:ext>
            </a:extLst>
          </p:cNvPr>
          <p:cNvSpPr txBox="1">
            <a:spLocks/>
          </p:cNvSpPr>
          <p:nvPr/>
        </p:nvSpPr>
        <p:spPr>
          <a:xfrm>
            <a:off x="1518125" y="2022443"/>
            <a:ext cx="9965710" cy="52557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indent="-342900">
              <a:buFont typeface="Arial" panose="020B0604020202020204" pitchFamily="34" charset="0"/>
              <a:buChar char="•"/>
            </a:pPr>
            <a:r>
              <a:rPr lang="en-US" sz="2400" b="1" dirty="0">
                <a:latin typeface="Avenir Book" panose="02000503020000020003" pitchFamily="2" charset="0"/>
              </a:rPr>
              <a:t>Learning Algorithms</a:t>
            </a:r>
          </a:p>
        </p:txBody>
      </p:sp>
    </p:spTree>
    <p:extLst>
      <p:ext uri="{BB962C8B-B14F-4D97-AF65-F5344CB8AC3E}">
        <p14:creationId xmlns:p14="http://schemas.microsoft.com/office/powerpoint/2010/main" val="1299138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alpha val="90000"/>
          </a:schemeClr>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413E40B-09E0-8E4A-9124-9D87EDF527C0}"/>
              </a:ext>
            </a:extLst>
          </p:cNvPr>
          <p:cNvSpPr>
            <a:spLocks noGrp="1"/>
          </p:cNvSpPr>
          <p:nvPr>
            <p:ph type="title"/>
          </p:nvPr>
        </p:nvSpPr>
        <p:spPr>
          <a:xfrm>
            <a:off x="1241565" y="490436"/>
            <a:ext cx="10102849" cy="812428"/>
          </a:xfrm>
        </p:spPr>
        <p:txBody>
          <a:bodyPr>
            <a:normAutofit/>
          </a:bodyPr>
          <a:lstStyle/>
          <a:p>
            <a:pPr algn="ctr"/>
            <a:r>
              <a:rPr lang="en-US" sz="3600" dirty="0">
                <a:latin typeface="Avenir Medium" panose="02000503020000020003" pitchFamily="2" charset="0"/>
              </a:rPr>
              <a:t>Learning Algorithms for Smart Mobility Systems</a:t>
            </a:r>
          </a:p>
        </p:txBody>
      </p:sp>
      <p:sp>
        <p:nvSpPr>
          <p:cNvPr id="14" name="Text Placeholder 13">
            <a:extLst>
              <a:ext uri="{FF2B5EF4-FFF2-40B4-BE49-F238E27FC236}">
                <a16:creationId xmlns:a16="http://schemas.microsoft.com/office/drawing/2014/main" id="{B8536315-A84D-D74C-81AD-2F46FF013726}"/>
              </a:ext>
            </a:extLst>
          </p:cNvPr>
          <p:cNvSpPr>
            <a:spLocks noGrp="1"/>
          </p:cNvSpPr>
          <p:nvPr>
            <p:ph type="body" sz="half" idx="2"/>
          </p:nvPr>
        </p:nvSpPr>
        <p:spPr>
          <a:xfrm>
            <a:off x="1250950" y="1840715"/>
            <a:ext cx="4490943" cy="1696712"/>
          </a:xfrm>
        </p:spPr>
        <p:txBody>
          <a:bodyPr>
            <a:normAutofit/>
          </a:bodyPr>
          <a:lstStyle/>
          <a:p>
            <a:pPr algn="ctr"/>
            <a:r>
              <a:rPr lang="en-US" sz="2800" b="1" u="sng" dirty="0">
                <a:latin typeface="Avenir Book" panose="02000503020000020003" pitchFamily="2" charset="0"/>
              </a:rPr>
              <a:t>The Motivation</a:t>
            </a:r>
            <a:endParaRPr lang="en-US" sz="1400" b="1" u="sng" dirty="0">
              <a:latin typeface="Avenir Book" panose="02000503020000020003" pitchFamily="2" charset="0"/>
            </a:endParaRPr>
          </a:p>
          <a:p>
            <a:pPr marL="457200" indent="-457200">
              <a:buFont typeface="Arial" panose="020B0604020202020204" pitchFamily="34" charset="0"/>
              <a:buChar char="•"/>
            </a:pPr>
            <a:r>
              <a:rPr lang="en-US" sz="2400" dirty="0">
                <a:latin typeface="Avenir Book" panose="02000503020000020003" pitchFamily="2" charset="0"/>
              </a:rPr>
              <a:t>Turn traditional transit into dynamic, affordable, and on-demand transit systems</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a:solidFill>
                  <a:schemeClr val="tx1"/>
                </a:solidFill>
                <a:latin typeface="Avenir Book" panose="02000503020000020003" pitchFamily="2" charset="0"/>
              </a:rPr>
              <a:t>January 22nd, 2021</a:t>
            </a:r>
            <a:endParaRPr lang="en-US" dirty="0">
              <a:solidFill>
                <a:schemeClr val="tx1"/>
              </a:solidFill>
              <a:latin typeface="Avenir Book" panose="02000503020000020003" pitchFamily="2" charset="0"/>
            </a:endParaRP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p:txBody>
          <a:bodyPr/>
          <a:lstStyle/>
          <a:p>
            <a:r>
              <a:rPr lang="en-US">
                <a:solidFill>
                  <a:schemeClr val="tx1"/>
                </a:solidFill>
                <a:latin typeface="Avenir Book" panose="02000503020000020003" pitchFamily="2" charset="0"/>
              </a:rPr>
              <a:t>University of Pittsburgh</a:t>
            </a:r>
            <a:endParaRPr lang="en-US" dirty="0">
              <a:solidFill>
                <a:schemeClr val="tx1"/>
              </a:solidFill>
              <a:latin typeface="Avenir Book" panose="02000503020000020003" pitchFamily="2" charset="0"/>
            </a:endParaRP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tx1"/>
                </a:solidFill>
                <a:latin typeface="Avenir Book" panose="02000503020000020003" pitchFamily="2" charset="0"/>
              </a:rPr>
              <a:t>3</a:t>
            </a:fld>
            <a:endParaRPr lang="en-US" dirty="0">
              <a:solidFill>
                <a:schemeClr val="tx1"/>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3"/>
          <a:stretch>
            <a:fillRect/>
          </a:stretch>
        </p:blipFill>
        <p:spPr>
          <a:xfrm>
            <a:off x="0" y="0"/>
            <a:ext cx="2409079" cy="429571"/>
          </a:xfrm>
          <a:prstGeom prst="rect">
            <a:avLst/>
          </a:prstGeom>
        </p:spPr>
      </p:pic>
      <p:sp>
        <p:nvSpPr>
          <p:cNvPr id="9" name="TextBox 8">
            <a:extLst>
              <a:ext uri="{FF2B5EF4-FFF2-40B4-BE49-F238E27FC236}">
                <a16:creationId xmlns:a16="http://schemas.microsoft.com/office/drawing/2014/main" id="{760C2C83-CD82-C54F-9A95-911AD74C133F}"/>
              </a:ext>
            </a:extLst>
          </p:cNvPr>
          <p:cNvSpPr txBox="1"/>
          <p:nvPr/>
        </p:nvSpPr>
        <p:spPr>
          <a:xfrm>
            <a:off x="1335928" y="4043563"/>
            <a:ext cx="4490943" cy="1200329"/>
          </a:xfrm>
          <a:prstGeom prst="rect">
            <a:avLst/>
          </a:prstGeom>
          <a:noFill/>
        </p:spPr>
        <p:txBody>
          <a:bodyPr wrap="square" rtlCol="0">
            <a:spAutoFit/>
          </a:bodyPr>
          <a:lstStyle/>
          <a:p>
            <a:pPr marL="457200" indent="-457200">
              <a:buFont typeface="Arial" panose="020B0604020202020204" pitchFamily="34" charset="0"/>
              <a:buChar char="•"/>
            </a:pPr>
            <a:r>
              <a:rPr lang="en-US" sz="2400" dirty="0">
                <a:latin typeface="Avenir Book" panose="02000503020000020003" pitchFamily="2" charset="0"/>
              </a:rPr>
              <a:t>Create reliable and sustainable transportation resources for all citizens</a:t>
            </a:r>
          </a:p>
        </p:txBody>
      </p:sp>
      <p:sp>
        <p:nvSpPr>
          <p:cNvPr id="13" name="Text Placeholder 13">
            <a:extLst>
              <a:ext uri="{FF2B5EF4-FFF2-40B4-BE49-F238E27FC236}">
                <a16:creationId xmlns:a16="http://schemas.microsoft.com/office/drawing/2014/main" id="{D8F4B88B-996A-B049-81A2-6EAAFBE49EE4}"/>
              </a:ext>
            </a:extLst>
          </p:cNvPr>
          <p:cNvSpPr txBox="1">
            <a:spLocks/>
          </p:cNvSpPr>
          <p:nvPr/>
        </p:nvSpPr>
        <p:spPr>
          <a:xfrm>
            <a:off x="6226935" y="1840715"/>
            <a:ext cx="4980340" cy="193194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ctr"/>
            <a:r>
              <a:rPr lang="en-US" sz="2800" b="1" u="sng" dirty="0">
                <a:latin typeface="Avenir Book" panose="02000503020000020003" pitchFamily="2" charset="0"/>
              </a:rPr>
              <a:t>Applications</a:t>
            </a:r>
            <a:endParaRPr lang="en-US" sz="1400" b="1" u="sng" dirty="0">
              <a:latin typeface="Avenir Book" panose="02000503020000020003" pitchFamily="2" charset="0"/>
            </a:endParaRPr>
          </a:p>
          <a:p>
            <a:pPr marL="457200" indent="-457200">
              <a:buFont typeface="Arial" panose="020B0604020202020204" pitchFamily="34" charset="0"/>
              <a:buChar char="•"/>
            </a:pPr>
            <a:r>
              <a:rPr lang="en-US" sz="2400" dirty="0">
                <a:latin typeface="Avenir Book" panose="02000503020000020003" pitchFamily="2" charset="0"/>
              </a:rPr>
              <a:t>Develop learning algorithms to provide insight and answer questions such as:</a:t>
            </a:r>
          </a:p>
        </p:txBody>
      </p:sp>
      <p:sp>
        <p:nvSpPr>
          <p:cNvPr id="15" name="TextBox 14">
            <a:extLst>
              <a:ext uri="{FF2B5EF4-FFF2-40B4-BE49-F238E27FC236}">
                <a16:creationId xmlns:a16="http://schemas.microsoft.com/office/drawing/2014/main" id="{2A42DD4F-A871-D140-82BA-6466A7BD6832}"/>
              </a:ext>
            </a:extLst>
          </p:cNvPr>
          <p:cNvSpPr txBox="1"/>
          <p:nvPr/>
        </p:nvSpPr>
        <p:spPr>
          <a:xfrm>
            <a:off x="6756506" y="3342249"/>
            <a:ext cx="4490943"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Where to dispatch taxis &amp; Ubers</a:t>
            </a:r>
          </a:p>
        </p:txBody>
      </p:sp>
      <p:sp>
        <p:nvSpPr>
          <p:cNvPr id="16" name="TextBox 15">
            <a:extLst>
              <a:ext uri="{FF2B5EF4-FFF2-40B4-BE49-F238E27FC236}">
                <a16:creationId xmlns:a16="http://schemas.microsoft.com/office/drawing/2014/main" id="{DB08BA7D-4A9C-9944-BFC2-25A642A7C78B}"/>
              </a:ext>
            </a:extLst>
          </p:cNvPr>
          <p:cNvSpPr txBox="1"/>
          <p:nvPr/>
        </p:nvSpPr>
        <p:spPr>
          <a:xfrm>
            <a:off x="6756506" y="3654550"/>
            <a:ext cx="4490943"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Where to build bike stations</a:t>
            </a:r>
          </a:p>
        </p:txBody>
      </p:sp>
      <p:sp>
        <p:nvSpPr>
          <p:cNvPr id="18" name="TextBox 17">
            <a:extLst>
              <a:ext uri="{FF2B5EF4-FFF2-40B4-BE49-F238E27FC236}">
                <a16:creationId xmlns:a16="http://schemas.microsoft.com/office/drawing/2014/main" id="{0647DAAA-BB73-BA45-A8F8-6D28BF8B17DC}"/>
              </a:ext>
            </a:extLst>
          </p:cNvPr>
          <p:cNvSpPr txBox="1"/>
          <p:nvPr/>
        </p:nvSpPr>
        <p:spPr>
          <a:xfrm>
            <a:off x="6756506" y="3966851"/>
            <a:ext cx="4490943" cy="707886"/>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Where to redistribute bikes or electric scooters</a:t>
            </a:r>
          </a:p>
        </p:txBody>
      </p:sp>
      <p:sp>
        <p:nvSpPr>
          <p:cNvPr id="19" name="TextBox 18">
            <a:extLst>
              <a:ext uri="{FF2B5EF4-FFF2-40B4-BE49-F238E27FC236}">
                <a16:creationId xmlns:a16="http://schemas.microsoft.com/office/drawing/2014/main" id="{01179A91-F477-A247-B464-C7028CB51F73}"/>
              </a:ext>
            </a:extLst>
          </p:cNvPr>
          <p:cNvSpPr txBox="1"/>
          <p:nvPr/>
        </p:nvSpPr>
        <p:spPr>
          <a:xfrm>
            <a:off x="6226935" y="4643728"/>
            <a:ext cx="4802393" cy="1200329"/>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Avenir Book" panose="02000503020000020003" pitchFamily="2" charset="0"/>
              </a:rPr>
              <a:t>Predict behaviors and trends over space and time using machine learning models</a:t>
            </a:r>
          </a:p>
        </p:txBody>
      </p:sp>
      <p:sp>
        <p:nvSpPr>
          <p:cNvPr id="22" name="TextBox 21">
            <a:extLst>
              <a:ext uri="{FF2B5EF4-FFF2-40B4-BE49-F238E27FC236}">
                <a16:creationId xmlns:a16="http://schemas.microsoft.com/office/drawing/2014/main" id="{CD133EFC-8610-B04E-AB62-F1AF6C019FA7}"/>
              </a:ext>
            </a:extLst>
          </p:cNvPr>
          <p:cNvSpPr txBox="1"/>
          <p:nvPr/>
        </p:nvSpPr>
        <p:spPr>
          <a:xfrm>
            <a:off x="1695818" y="3376133"/>
            <a:ext cx="4490943" cy="707886"/>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Ride sharing, electric bikes, electric scooters, etc.</a:t>
            </a:r>
          </a:p>
        </p:txBody>
      </p:sp>
    </p:spTree>
    <p:extLst>
      <p:ext uri="{BB962C8B-B14F-4D97-AF65-F5344CB8AC3E}">
        <p14:creationId xmlns:p14="http://schemas.microsoft.com/office/powerpoint/2010/main" val="153385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15" grpId="0"/>
      <p:bldP spid="16" grpId="0"/>
      <p:bldP spid="18" grpId="0"/>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alpha val="90000"/>
          </a:schemeClr>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413E40B-09E0-8E4A-9124-9D87EDF527C0}"/>
              </a:ext>
            </a:extLst>
          </p:cNvPr>
          <p:cNvSpPr>
            <a:spLocks noGrp="1"/>
          </p:cNvSpPr>
          <p:nvPr>
            <p:ph type="title"/>
          </p:nvPr>
        </p:nvSpPr>
        <p:spPr>
          <a:xfrm>
            <a:off x="838200" y="499175"/>
            <a:ext cx="10645635" cy="812428"/>
          </a:xfrm>
        </p:spPr>
        <p:txBody>
          <a:bodyPr>
            <a:normAutofit/>
          </a:bodyPr>
          <a:lstStyle/>
          <a:p>
            <a:pPr algn="ctr"/>
            <a:r>
              <a:rPr lang="en-US" sz="3600" dirty="0">
                <a:latin typeface="Avenir Medium" panose="02000503020000020003" pitchFamily="2" charset="0"/>
              </a:rPr>
              <a:t>Discrimination and Biases in Learning Algorithms</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a:solidFill>
                  <a:schemeClr val="tx1"/>
                </a:solidFill>
                <a:latin typeface="Avenir Book" panose="02000503020000020003" pitchFamily="2" charset="0"/>
              </a:rPr>
              <a:t>January 22nd, 2021</a:t>
            </a:r>
            <a:endParaRPr lang="en-US" dirty="0">
              <a:solidFill>
                <a:schemeClr val="tx1"/>
              </a:solidFill>
              <a:latin typeface="Avenir Book" panose="02000503020000020003" pitchFamily="2" charset="0"/>
            </a:endParaRP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p:txBody>
          <a:bodyPr/>
          <a:lstStyle/>
          <a:p>
            <a:r>
              <a:rPr lang="en-US">
                <a:solidFill>
                  <a:schemeClr val="tx1"/>
                </a:solidFill>
                <a:latin typeface="Avenir Book" panose="02000503020000020003" pitchFamily="2" charset="0"/>
              </a:rPr>
              <a:t>University of Pittsburgh</a:t>
            </a:r>
            <a:endParaRPr lang="en-US" dirty="0">
              <a:solidFill>
                <a:schemeClr val="tx1"/>
              </a:solidFill>
              <a:latin typeface="Avenir Book" panose="02000503020000020003" pitchFamily="2" charset="0"/>
            </a:endParaRP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tx1"/>
                </a:solidFill>
                <a:latin typeface="Avenir Book" panose="02000503020000020003" pitchFamily="2" charset="0"/>
              </a:rPr>
              <a:t>4</a:t>
            </a:fld>
            <a:endParaRPr lang="en-US" dirty="0">
              <a:solidFill>
                <a:schemeClr val="tx1"/>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3"/>
          <a:stretch>
            <a:fillRect/>
          </a:stretch>
        </p:blipFill>
        <p:spPr>
          <a:xfrm>
            <a:off x="0" y="0"/>
            <a:ext cx="2409079" cy="429571"/>
          </a:xfrm>
          <a:prstGeom prst="rect">
            <a:avLst/>
          </a:prstGeom>
        </p:spPr>
      </p:pic>
      <p:sp>
        <p:nvSpPr>
          <p:cNvPr id="13" name="Text Placeholder 13">
            <a:extLst>
              <a:ext uri="{FF2B5EF4-FFF2-40B4-BE49-F238E27FC236}">
                <a16:creationId xmlns:a16="http://schemas.microsoft.com/office/drawing/2014/main" id="{D8F4B88B-996A-B049-81A2-6EAAFBE49EE4}"/>
              </a:ext>
            </a:extLst>
          </p:cNvPr>
          <p:cNvSpPr txBox="1">
            <a:spLocks/>
          </p:cNvSpPr>
          <p:nvPr/>
        </p:nvSpPr>
        <p:spPr>
          <a:xfrm>
            <a:off x="1366972" y="2009286"/>
            <a:ext cx="9965710" cy="52557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indent="-342900">
              <a:buFont typeface="Arial" panose="020B0604020202020204" pitchFamily="34" charset="0"/>
              <a:buChar char="•"/>
            </a:pPr>
            <a:r>
              <a:rPr lang="en-US" sz="2400" dirty="0">
                <a:latin typeface="Avenir Book" panose="02000503020000020003" pitchFamily="2" charset="0"/>
              </a:rPr>
              <a:t>Several sources including data collection and algorithmic design</a:t>
            </a:r>
          </a:p>
        </p:txBody>
      </p:sp>
      <p:sp>
        <p:nvSpPr>
          <p:cNvPr id="15" name="TextBox 14">
            <a:extLst>
              <a:ext uri="{FF2B5EF4-FFF2-40B4-BE49-F238E27FC236}">
                <a16:creationId xmlns:a16="http://schemas.microsoft.com/office/drawing/2014/main" id="{2A42DD4F-A871-D140-82BA-6466A7BD6832}"/>
              </a:ext>
            </a:extLst>
          </p:cNvPr>
          <p:cNvSpPr txBox="1"/>
          <p:nvPr/>
        </p:nvSpPr>
        <p:spPr>
          <a:xfrm>
            <a:off x="2209800" y="2625310"/>
            <a:ext cx="8280054" cy="1015663"/>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venir Book" panose="02000503020000020003" pitchFamily="2" charset="0"/>
              </a:rPr>
              <a:t>“the demand data on which these models are trained reflect biases around demographics, socioeconomic conditions, and entrenched geographic patterns” </a:t>
            </a:r>
          </a:p>
        </p:txBody>
      </p:sp>
      <p:sp>
        <p:nvSpPr>
          <p:cNvPr id="20" name="Text Placeholder 13">
            <a:extLst>
              <a:ext uri="{FF2B5EF4-FFF2-40B4-BE49-F238E27FC236}">
                <a16:creationId xmlns:a16="http://schemas.microsoft.com/office/drawing/2014/main" id="{8F3B54E7-1C35-DF41-A808-1CC2FD6C19BC}"/>
              </a:ext>
            </a:extLst>
          </p:cNvPr>
          <p:cNvSpPr txBox="1">
            <a:spLocks/>
          </p:cNvSpPr>
          <p:nvPr/>
        </p:nvSpPr>
        <p:spPr>
          <a:xfrm>
            <a:off x="1366972" y="1402057"/>
            <a:ext cx="9965710" cy="52557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indent="-342900">
              <a:buFont typeface="Arial" panose="020B0604020202020204" pitchFamily="34" charset="0"/>
              <a:buChar char="•"/>
            </a:pPr>
            <a:endParaRPr lang="en-US" sz="2400" dirty="0">
              <a:latin typeface="Avenir Book" panose="02000503020000020003" pitchFamily="2" charset="0"/>
            </a:endParaRPr>
          </a:p>
        </p:txBody>
      </p:sp>
      <p:sp>
        <p:nvSpPr>
          <p:cNvPr id="21" name="Text Placeholder 13">
            <a:extLst>
              <a:ext uri="{FF2B5EF4-FFF2-40B4-BE49-F238E27FC236}">
                <a16:creationId xmlns:a16="http://schemas.microsoft.com/office/drawing/2014/main" id="{683EFA49-9BFC-044D-8AD3-A322D6463B3A}"/>
              </a:ext>
            </a:extLst>
          </p:cNvPr>
          <p:cNvSpPr txBox="1">
            <a:spLocks/>
          </p:cNvSpPr>
          <p:nvPr/>
        </p:nvSpPr>
        <p:spPr>
          <a:xfrm>
            <a:off x="1366972" y="1447284"/>
            <a:ext cx="9965710" cy="52557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342900" indent="-342900">
              <a:buFont typeface="Arial" panose="020B0604020202020204" pitchFamily="34" charset="0"/>
              <a:buChar char="•"/>
            </a:pPr>
            <a:r>
              <a:rPr lang="en-US" sz="2400" dirty="0">
                <a:latin typeface="Avenir Book" panose="02000503020000020003" pitchFamily="2" charset="0"/>
              </a:rPr>
              <a:t>Bias in data creates negative feedback loop</a:t>
            </a:r>
          </a:p>
        </p:txBody>
      </p:sp>
      <p:sp>
        <p:nvSpPr>
          <p:cNvPr id="4" name="Rounded Rectangle 3">
            <a:extLst>
              <a:ext uri="{FF2B5EF4-FFF2-40B4-BE49-F238E27FC236}">
                <a16:creationId xmlns:a16="http://schemas.microsoft.com/office/drawing/2014/main" id="{6F34507B-224F-CE45-A808-A4FAB75B38AF}"/>
              </a:ext>
            </a:extLst>
          </p:cNvPr>
          <p:cNvSpPr/>
          <p:nvPr/>
        </p:nvSpPr>
        <p:spPr>
          <a:xfrm>
            <a:off x="2167136" y="4026980"/>
            <a:ext cx="1803931" cy="1383736"/>
          </a:xfrm>
          <a:prstGeom prst="roundRect">
            <a:avLst/>
          </a:prstGeom>
          <a:solidFill>
            <a:schemeClr val="tx2">
              <a:lumMod val="60000"/>
              <a:lumOff val="4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27">
            <a:extLst>
              <a:ext uri="{FF2B5EF4-FFF2-40B4-BE49-F238E27FC236}">
                <a16:creationId xmlns:a16="http://schemas.microsoft.com/office/drawing/2014/main" id="{BDE22B4F-3BBC-6B4A-AF1C-F9904F6B7211}"/>
              </a:ext>
            </a:extLst>
          </p:cNvPr>
          <p:cNvSpPr/>
          <p:nvPr/>
        </p:nvSpPr>
        <p:spPr>
          <a:xfrm>
            <a:off x="4340065" y="4026980"/>
            <a:ext cx="1803931" cy="1383736"/>
          </a:xfrm>
          <a:prstGeom prst="roundRect">
            <a:avLst/>
          </a:prstGeom>
          <a:solidFill>
            <a:schemeClr val="tx2">
              <a:lumMod val="60000"/>
              <a:lumOff val="4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ounded Rectangle 28">
            <a:extLst>
              <a:ext uri="{FF2B5EF4-FFF2-40B4-BE49-F238E27FC236}">
                <a16:creationId xmlns:a16="http://schemas.microsoft.com/office/drawing/2014/main" id="{9249916A-1DE1-7843-AD36-F6581A9936B8}"/>
              </a:ext>
            </a:extLst>
          </p:cNvPr>
          <p:cNvSpPr/>
          <p:nvPr/>
        </p:nvSpPr>
        <p:spPr>
          <a:xfrm>
            <a:off x="6512994" y="3996363"/>
            <a:ext cx="1803931" cy="1383736"/>
          </a:xfrm>
          <a:prstGeom prst="roundRect">
            <a:avLst/>
          </a:prstGeom>
          <a:solidFill>
            <a:schemeClr val="tx2">
              <a:lumMod val="60000"/>
              <a:lumOff val="4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ounded Rectangle 29">
            <a:extLst>
              <a:ext uri="{FF2B5EF4-FFF2-40B4-BE49-F238E27FC236}">
                <a16:creationId xmlns:a16="http://schemas.microsoft.com/office/drawing/2014/main" id="{C0EAF0FA-3D94-CD45-B9E0-3EA05AF037F1}"/>
              </a:ext>
            </a:extLst>
          </p:cNvPr>
          <p:cNvSpPr/>
          <p:nvPr/>
        </p:nvSpPr>
        <p:spPr>
          <a:xfrm>
            <a:off x="8685923" y="3996363"/>
            <a:ext cx="1803931" cy="1383736"/>
          </a:xfrm>
          <a:prstGeom prst="roundRect">
            <a:avLst/>
          </a:prstGeom>
          <a:solidFill>
            <a:schemeClr val="tx2">
              <a:lumMod val="60000"/>
              <a:lumOff val="4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5379855-3FFF-944A-ABC8-867782181426}"/>
              </a:ext>
            </a:extLst>
          </p:cNvPr>
          <p:cNvSpPr txBox="1"/>
          <p:nvPr/>
        </p:nvSpPr>
        <p:spPr>
          <a:xfrm>
            <a:off x="2287294" y="4201294"/>
            <a:ext cx="1570879" cy="1077218"/>
          </a:xfrm>
          <a:prstGeom prst="rect">
            <a:avLst/>
          </a:prstGeom>
          <a:noFill/>
        </p:spPr>
        <p:txBody>
          <a:bodyPr wrap="square" rtlCol="0">
            <a:spAutoFit/>
          </a:bodyPr>
          <a:lstStyle/>
          <a:p>
            <a:pPr algn="ctr"/>
            <a:r>
              <a:rPr lang="en-US" sz="1600" dirty="0">
                <a:solidFill>
                  <a:schemeClr val="bg2"/>
                </a:solidFill>
                <a:latin typeface="Avenir Book" panose="02000503020000020003" pitchFamily="2" charset="0"/>
              </a:rPr>
              <a:t>Collect Data, Clean Data, Exploratory Data Analysis</a:t>
            </a:r>
          </a:p>
        </p:txBody>
      </p:sp>
      <p:sp>
        <p:nvSpPr>
          <p:cNvPr id="32" name="TextBox 31">
            <a:extLst>
              <a:ext uri="{FF2B5EF4-FFF2-40B4-BE49-F238E27FC236}">
                <a16:creationId xmlns:a16="http://schemas.microsoft.com/office/drawing/2014/main" id="{BF0CEFA0-443B-FE41-BCBC-7FCA6ABAFB99}"/>
              </a:ext>
            </a:extLst>
          </p:cNvPr>
          <p:cNvSpPr txBox="1"/>
          <p:nvPr/>
        </p:nvSpPr>
        <p:spPr>
          <a:xfrm>
            <a:off x="4340066" y="4201294"/>
            <a:ext cx="1803930" cy="1077218"/>
          </a:xfrm>
          <a:prstGeom prst="rect">
            <a:avLst/>
          </a:prstGeom>
          <a:noFill/>
        </p:spPr>
        <p:txBody>
          <a:bodyPr wrap="square" rtlCol="0">
            <a:spAutoFit/>
          </a:bodyPr>
          <a:lstStyle/>
          <a:p>
            <a:pPr algn="ctr"/>
            <a:r>
              <a:rPr lang="en-US" sz="1600" dirty="0">
                <a:solidFill>
                  <a:schemeClr val="bg2"/>
                </a:solidFill>
                <a:latin typeface="Avenir Book" panose="02000503020000020003" pitchFamily="2" charset="0"/>
              </a:rPr>
              <a:t>Prepare Learning Algorithm: “Train” using Data</a:t>
            </a:r>
          </a:p>
        </p:txBody>
      </p:sp>
      <p:sp>
        <p:nvSpPr>
          <p:cNvPr id="33" name="TextBox 32">
            <a:extLst>
              <a:ext uri="{FF2B5EF4-FFF2-40B4-BE49-F238E27FC236}">
                <a16:creationId xmlns:a16="http://schemas.microsoft.com/office/drawing/2014/main" id="{4ED91861-A8D1-B444-846A-196669EF93A3}"/>
              </a:ext>
            </a:extLst>
          </p:cNvPr>
          <p:cNvSpPr txBox="1"/>
          <p:nvPr/>
        </p:nvSpPr>
        <p:spPr>
          <a:xfrm>
            <a:off x="6512995" y="4180202"/>
            <a:ext cx="1803930" cy="1077218"/>
          </a:xfrm>
          <a:prstGeom prst="rect">
            <a:avLst/>
          </a:prstGeom>
          <a:noFill/>
        </p:spPr>
        <p:txBody>
          <a:bodyPr wrap="square" rtlCol="0">
            <a:spAutoFit/>
          </a:bodyPr>
          <a:lstStyle/>
          <a:p>
            <a:pPr algn="ctr"/>
            <a:r>
              <a:rPr lang="en-US" sz="1600" dirty="0">
                <a:solidFill>
                  <a:schemeClr val="bg2"/>
                </a:solidFill>
                <a:latin typeface="Avenir Book" panose="02000503020000020003" pitchFamily="2" charset="0"/>
              </a:rPr>
              <a:t>Evaluate Learning Algorithm through tests using more Data</a:t>
            </a:r>
          </a:p>
        </p:txBody>
      </p:sp>
      <p:sp>
        <p:nvSpPr>
          <p:cNvPr id="34" name="TextBox 33">
            <a:extLst>
              <a:ext uri="{FF2B5EF4-FFF2-40B4-BE49-F238E27FC236}">
                <a16:creationId xmlns:a16="http://schemas.microsoft.com/office/drawing/2014/main" id="{A199665A-0B7E-D34A-9B94-E44EB919BF51}"/>
              </a:ext>
            </a:extLst>
          </p:cNvPr>
          <p:cNvSpPr txBox="1"/>
          <p:nvPr/>
        </p:nvSpPr>
        <p:spPr>
          <a:xfrm>
            <a:off x="8685923" y="4077634"/>
            <a:ext cx="1803930" cy="1323439"/>
          </a:xfrm>
          <a:prstGeom prst="rect">
            <a:avLst/>
          </a:prstGeom>
          <a:noFill/>
        </p:spPr>
        <p:txBody>
          <a:bodyPr wrap="square" rtlCol="0">
            <a:spAutoFit/>
          </a:bodyPr>
          <a:lstStyle/>
          <a:p>
            <a:pPr algn="ctr"/>
            <a:r>
              <a:rPr lang="en-US" sz="1600" dirty="0">
                <a:solidFill>
                  <a:schemeClr val="bg2"/>
                </a:solidFill>
                <a:latin typeface="Avenir Book" panose="02000503020000020003" pitchFamily="2" charset="0"/>
              </a:rPr>
              <a:t>Deploy Learning Algorithm into real world – generate more data</a:t>
            </a:r>
          </a:p>
        </p:txBody>
      </p:sp>
      <p:sp>
        <p:nvSpPr>
          <p:cNvPr id="38" name="Freeform 37">
            <a:extLst>
              <a:ext uri="{FF2B5EF4-FFF2-40B4-BE49-F238E27FC236}">
                <a16:creationId xmlns:a16="http://schemas.microsoft.com/office/drawing/2014/main" id="{00C60C95-259B-3146-9F3A-3AE858847332}"/>
              </a:ext>
            </a:extLst>
          </p:cNvPr>
          <p:cNvSpPr/>
          <p:nvPr/>
        </p:nvSpPr>
        <p:spPr>
          <a:xfrm>
            <a:off x="2949677" y="5456903"/>
            <a:ext cx="6636775" cy="670231"/>
          </a:xfrm>
          <a:custGeom>
            <a:avLst/>
            <a:gdLst>
              <a:gd name="connsiteX0" fmla="*/ 6636775 w 6636775"/>
              <a:gd name="connsiteY0" fmla="*/ 0 h 670231"/>
              <a:gd name="connsiteX1" fmla="*/ 4468762 w 6636775"/>
              <a:gd name="connsiteY1" fmla="*/ 648929 h 670231"/>
              <a:gd name="connsiteX2" fmla="*/ 796413 w 6636775"/>
              <a:gd name="connsiteY2" fmla="*/ 471949 h 670231"/>
              <a:gd name="connsiteX3" fmla="*/ 0 w 6636775"/>
              <a:gd name="connsiteY3" fmla="*/ 58994 h 670231"/>
            </a:gdLst>
            <a:ahLst/>
            <a:cxnLst>
              <a:cxn ang="0">
                <a:pos x="connsiteX0" y="connsiteY0"/>
              </a:cxn>
              <a:cxn ang="0">
                <a:pos x="connsiteX1" y="connsiteY1"/>
              </a:cxn>
              <a:cxn ang="0">
                <a:pos x="connsiteX2" y="connsiteY2"/>
              </a:cxn>
              <a:cxn ang="0">
                <a:pos x="connsiteX3" y="connsiteY3"/>
              </a:cxn>
            </a:cxnLst>
            <a:rect l="l" t="t" r="r" b="b"/>
            <a:pathLst>
              <a:path w="6636775" h="670231">
                <a:moveTo>
                  <a:pt x="6636775" y="0"/>
                </a:moveTo>
                <a:cubicBezTo>
                  <a:pt x="6039465" y="285135"/>
                  <a:pt x="5442156" y="570271"/>
                  <a:pt x="4468762" y="648929"/>
                </a:cubicBezTo>
                <a:cubicBezTo>
                  <a:pt x="3495368" y="727587"/>
                  <a:pt x="1541207" y="570271"/>
                  <a:pt x="796413" y="471949"/>
                </a:cubicBezTo>
                <a:cubicBezTo>
                  <a:pt x="51619" y="373627"/>
                  <a:pt x="49161" y="110613"/>
                  <a:pt x="0" y="58994"/>
                </a:cubicBezTo>
              </a:path>
            </a:pathLst>
          </a:custGeom>
          <a:noFill/>
          <a:ln w="76200">
            <a:solidFill>
              <a:schemeClr val="tx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A39F4D62-4256-EC44-94A3-B2ED1E916F9A}"/>
              </a:ext>
            </a:extLst>
          </p:cNvPr>
          <p:cNvSpPr txBox="1"/>
          <p:nvPr/>
        </p:nvSpPr>
        <p:spPr>
          <a:xfrm>
            <a:off x="8685923" y="5826244"/>
            <a:ext cx="2079172" cy="276999"/>
          </a:xfrm>
          <a:prstGeom prst="rect">
            <a:avLst/>
          </a:prstGeom>
          <a:noFill/>
        </p:spPr>
        <p:txBody>
          <a:bodyPr wrap="square" rtlCol="0">
            <a:spAutoFit/>
          </a:bodyPr>
          <a:lstStyle/>
          <a:p>
            <a:r>
              <a:rPr lang="en-US" sz="1200" dirty="0">
                <a:latin typeface="Avenir Book" panose="02000503020000020003" pitchFamily="2" charset="0"/>
              </a:rPr>
              <a:t>Adapted by Meg Mitchell</a:t>
            </a:r>
          </a:p>
        </p:txBody>
      </p:sp>
      <p:sp>
        <p:nvSpPr>
          <p:cNvPr id="40" name="TextBox 39">
            <a:extLst>
              <a:ext uri="{FF2B5EF4-FFF2-40B4-BE49-F238E27FC236}">
                <a16:creationId xmlns:a16="http://schemas.microsoft.com/office/drawing/2014/main" id="{9E319C14-E121-4148-9F5D-8D9FBADEF684}"/>
              </a:ext>
            </a:extLst>
          </p:cNvPr>
          <p:cNvSpPr txBox="1"/>
          <p:nvPr/>
        </p:nvSpPr>
        <p:spPr>
          <a:xfrm>
            <a:off x="5079512" y="3286069"/>
            <a:ext cx="6474825" cy="461665"/>
          </a:xfrm>
          <a:prstGeom prst="rect">
            <a:avLst/>
          </a:prstGeom>
          <a:noFill/>
        </p:spPr>
        <p:txBody>
          <a:bodyPr wrap="square" rtlCol="0">
            <a:spAutoFit/>
          </a:bodyPr>
          <a:lstStyle/>
          <a:p>
            <a:r>
              <a:rPr lang="en-US" sz="1200" dirty="0">
                <a:latin typeface="Avenir Book" panose="02000503020000020003" pitchFamily="2" charset="0"/>
              </a:rPr>
              <a:t>Yan, An, and Bill Howe. "Fairness-Aware Demand Prediction for New Mobility." Proceedings of the AAAI Conference on Artificial Intelligence. Vol. 34. No. 01. 2020.</a:t>
            </a:r>
            <a:endParaRPr lang="en-US" sz="3200" dirty="0">
              <a:latin typeface="Avenir Book" panose="02000503020000020003" pitchFamily="2" charset="0"/>
              <a:cs typeface="Baghdad" pitchFamily="2" charset="-78"/>
            </a:endParaRPr>
          </a:p>
        </p:txBody>
      </p:sp>
    </p:spTree>
    <p:extLst>
      <p:ext uri="{BB962C8B-B14F-4D97-AF65-F5344CB8AC3E}">
        <p14:creationId xmlns:p14="http://schemas.microsoft.com/office/powerpoint/2010/main" val="3038305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40"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alpha val="90000"/>
          </a:schemeClr>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413E40B-09E0-8E4A-9124-9D87EDF527C0}"/>
              </a:ext>
            </a:extLst>
          </p:cNvPr>
          <p:cNvSpPr>
            <a:spLocks noGrp="1"/>
          </p:cNvSpPr>
          <p:nvPr>
            <p:ph type="title"/>
          </p:nvPr>
        </p:nvSpPr>
        <p:spPr>
          <a:xfrm>
            <a:off x="592429" y="490436"/>
            <a:ext cx="11230378" cy="812428"/>
          </a:xfrm>
        </p:spPr>
        <p:txBody>
          <a:bodyPr>
            <a:normAutofit/>
          </a:bodyPr>
          <a:lstStyle/>
          <a:p>
            <a:pPr algn="ctr"/>
            <a:r>
              <a:rPr lang="en-US" sz="3600" dirty="0">
                <a:latin typeface="Avenir Medium" panose="02000503020000020003" pitchFamily="2" charset="0"/>
              </a:rPr>
              <a:t>Planning with Fairness</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a:solidFill>
                  <a:schemeClr val="tx1"/>
                </a:solidFill>
                <a:latin typeface="Avenir Book" panose="02000503020000020003" pitchFamily="2" charset="0"/>
              </a:rPr>
              <a:t>January 22nd, 2021</a:t>
            </a: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p:txBody>
          <a:bodyPr/>
          <a:lstStyle/>
          <a:p>
            <a:r>
              <a:rPr lang="en-US">
                <a:solidFill>
                  <a:schemeClr val="tx1"/>
                </a:solidFill>
                <a:latin typeface="Avenir Book" panose="02000503020000020003" pitchFamily="2" charset="0"/>
              </a:rPr>
              <a:t>University of Pittsburgh</a:t>
            </a: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tx1"/>
                </a:solidFill>
                <a:latin typeface="Avenir Book" panose="02000503020000020003" pitchFamily="2" charset="0"/>
              </a:rPr>
              <a:t>5</a:t>
            </a:fld>
            <a:endParaRPr lang="en-US" dirty="0">
              <a:solidFill>
                <a:schemeClr val="tx1"/>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3"/>
          <a:stretch>
            <a:fillRect/>
          </a:stretch>
        </p:blipFill>
        <p:spPr>
          <a:xfrm>
            <a:off x="0" y="0"/>
            <a:ext cx="2409079" cy="429571"/>
          </a:xfrm>
          <a:prstGeom prst="rect">
            <a:avLst/>
          </a:prstGeom>
        </p:spPr>
      </p:pic>
      <p:sp>
        <p:nvSpPr>
          <p:cNvPr id="29" name="TextBox 28">
            <a:extLst>
              <a:ext uri="{FF2B5EF4-FFF2-40B4-BE49-F238E27FC236}">
                <a16:creationId xmlns:a16="http://schemas.microsoft.com/office/drawing/2014/main" id="{649EA9B3-1D90-9C4C-8C6E-7E89AA0F45F3}"/>
              </a:ext>
            </a:extLst>
          </p:cNvPr>
          <p:cNvSpPr txBox="1"/>
          <p:nvPr/>
        </p:nvSpPr>
        <p:spPr>
          <a:xfrm>
            <a:off x="7268901" y="5289630"/>
            <a:ext cx="184731" cy="369332"/>
          </a:xfrm>
          <a:prstGeom prst="rect">
            <a:avLst/>
          </a:prstGeom>
          <a:noFill/>
        </p:spPr>
        <p:txBody>
          <a:bodyPr wrap="none" rtlCol="0">
            <a:spAutoFit/>
          </a:bodyPr>
          <a:lstStyle/>
          <a:p>
            <a:endParaRPr lang="en-US" dirty="0"/>
          </a:p>
        </p:txBody>
      </p:sp>
      <p:sp>
        <p:nvSpPr>
          <p:cNvPr id="21" name="Text Placeholder 13">
            <a:extLst>
              <a:ext uri="{FF2B5EF4-FFF2-40B4-BE49-F238E27FC236}">
                <a16:creationId xmlns:a16="http://schemas.microsoft.com/office/drawing/2014/main" id="{1DE1BDA0-D340-A041-A016-7089CA6F3FF7}"/>
              </a:ext>
            </a:extLst>
          </p:cNvPr>
          <p:cNvSpPr txBox="1">
            <a:spLocks/>
          </p:cNvSpPr>
          <p:nvPr/>
        </p:nvSpPr>
        <p:spPr>
          <a:xfrm>
            <a:off x="838200" y="1588607"/>
            <a:ext cx="10684161" cy="77001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457200" indent="-457200">
              <a:buFont typeface="Arial" panose="020B0604020202020204" pitchFamily="34" charset="0"/>
              <a:buChar char="•"/>
            </a:pPr>
            <a:r>
              <a:rPr lang="en-US" sz="2400" dirty="0">
                <a:latin typeface="Avenir Book" panose="02000503020000020003" pitchFamily="2" charset="0"/>
              </a:rPr>
              <a:t>Planning resource allocation can be framed as an exploration vs exploration problem</a:t>
            </a:r>
          </a:p>
        </p:txBody>
      </p:sp>
      <p:sp>
        <p:nvSpPr>
          <p:cNvPr id="28" name="TextBox 27">
            <a:extLst>
              <a:ext uri="{FF2B5EF4-FFF2-40B4-BE49-F238E27FC236}">
                <a16:creationId xmlns:a16="http://schemas.microsoft.com/office/drawing/2014/main" id="{CEDBDD83-F9C7-914B-AF58-1F4122E1F5F5}"/>
              </a:ext>
            </a:extLst>
          </p:cNvPr>
          <p:cNvSpPr txBox="1"/>
          <p:nvPr/>
        </p:nvSpPr>
        <p:spPr>
          <a:xfrm>
            <a:off x="1414617" y="3956846"/>
            <a:ext cx="5247966"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Bayesian Optimization</a:t>
            </a:r>
          </a:p>
        </p:txBody>
      </p:sp>
      <p:sp>
        <p:nvSpPr>
          <p:cNvPr id="31" name="TextBox 30">
            <a:extLst>
              <a:ext uri="{FF2B5EF4-FFF2-40B4-BE49-F238E27FC236}">
                <a16:creationId xmlns:a16="http://schemas.microsoft.com/office/drawing/2014/main" id="{959B1AB7-B052-9146-8146-FC5D4511B630}"/>
              </a:ext>
            </a:extLst>
          </p:cNvPr>
          <p:cNvSpPr txBox="1"/>
          <p:nvPr/>
        </p:nvSpPr>
        <p:spPr>
          <a:xfrm>
            <a:off x="1414616" y="4353777"/>
            <a:ext cx="6564260"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Reinforcement Learning (e.g., Multi-armed bandits)</a:t>
            </a:r>
          </a:p>
        </p:txBody>
      </p:sp>
      <p:sp>
        <p:nvSpPr>
          <p:cNvPr id="32" name="TextBox 31">
            <a:extLst>
              <a:ext uri="{FF2B5EF4-FFF2-40B4-BE49-F238E27FC236}">
                <a16:creationId xmlns:a16="http://schemas.microsoft.com/office/drawing/2014/main" id="{66E2867B-2FA2-7E4D-934C-F7661CFF9F7F}"/>
              </a:ext>
            </a:extLst>
          </p:cNvPr>
          <p:cNvSpPr txBox="1"/>
          <p:nvPr/>
        </p:nvSpPr>
        <p:spPr>
          <a:xfrm>
            <a:off x="1387279" y="2351835"/>
            <a:ext cx="8489405"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Maximize one feature while minimizing another conflicting feature</a:t>
            </a:r>
          </a:p>
        </p:txBody>
      </p:sp>
      <p:sp>
        <p:nvSpPr>
          <p:cNvPr id="33" name="TextBox 32">
            <a:extLst>
              <a:ext uri="{FF2B5EF4-FFF2-40B4-BE49-F238E27FC236}">
                <a16:creationId xmlns:a16="http://schemas.microsoft.com/office/drawing/2014/main" id="{170DBDEB-0221-384C-A64E-C06030DAA24D}"/>
              </a:ext>
            </a:extLst>
          </p:cNvPr>
          <p:cNvSpPr txBox="1"/>
          <p:nvPr/>
        </p:nvSpPr>
        <p:spPr>
          <a:xfrm>
            <a:off x="1387279" y="2667319"/>
            <a:ext cx="8810038" cy="707886"/>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Maximize resource usage (e.g., bikes) and coverage</a:t>
            </a:r>
          </a:p>
          <a:p>
            <a:pPr marL="457200" indent="-457200">
              <a:buFont typeface="Arial" panose="020B0604020202020204" pitchFamily="34" charset="0"/>
              <a:buChar char="•"/>
            </a:pPr>
            <a:r>
              <a:rPr lang="en-US" sz="2000" dirty="0">
                <a:latin typeface="Avenir Book" panose="02000503020000020003" pitchFamily="2" charset="0"/>
              </a:rPr>
              <a:t>Minimize inherent biases</a:t>
            </a:r>
          </a:p>
        </p:txBody>
      </p:sp>
      <p:sp>
        <p:nvSpPr>
          <p:cNvPr id="35" name="Text Placeholder 13">
            <a:extLst>
              <a:ext uri="{FF2B5EF4-FFF2-40B4-BE49-F238E27FC236}">
                <a16:creationId xmlns:a16="http://schemas.microsoft.com/office/drawing/2014/main" id="{669B3171-1EBD-E44C-945E-6C172B6FC911}"/>
              </a:ext>
            </a:extLst>
          </p:cNvPr>
          <p:cNvSpPr txBox="1">
            <a:spLocks/>
          </p:cNvSpPr>
          <p:nvPr/>
        </p:nvSpPr>
        <p:spPr>
          <a:xfrm>
            <a:off x="838200" y="3571699"/>
            <a:ext cx="10684161" cy="77001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457200" indent="-457200">
              <a:buFont typeface="Arial" panose="020B0604020202020204" pitchFamily="34" charset="0"/>
              <a:buChar char="•"/>
            </a:pPr>
            <a:r>
              <a:rPr lang="en-US" sz="2400" dirty="0">
                <a:latin typeface="Avenir Book" panose="02000503020000020003" pitchFamily="2" charset="0"/>
              </a:rPr>
              <a:t>Mathematically, Algorithmically….</a:t>
            </a:r>
          </a:p>
        </p:txBody>
      </p:sp>
      <p:sp>
        <p:nvSpPr>
          <p:cNvPr id="36" name="TextBox 35">
            <a:extLst>
              <a:ext uri="{FF2B5EF4-FFF2-40B4-BE49-F238E27FC236}">
                <a16:creationId xmlns:a16="http://schemas.microsoft.com/office/drawing/2014/main" id="{56AFF645-41D9-D14A-BD99-4A97E67ED3AE}"/>
              </a:ext>
            </a:extLst>
          </p:cNvPr>
          <p:cNvSpPr txBox="1"/>
          <p:nvPr/>
        </p:nvSpPr>
        <p:spPr>
          <a:xfrm>
            <a:off x="1863899" y="4713331"/>
            <a:ext cx="9658462" cy="923330"/>
          </a:xfrm>
          <a:prstGeom prst="rect">
            <a:avLst/>
          </a:prstGeom>
          <a:noFill/>
        </p:spPr>
        <p:txBody>
          <a:bodyPr wrap="square" rtlCol="0">
            <a:spAutoFit/>
          </a:bodyPr>
          <a:lstStyle/>
          <a:p>
            <a:pPr marL="457200" indent="-457200">
              <a:buFont typeface="Arial" panose="020B0604020202020204" pitchFamily="34" charset="0"/>
              <a:buChar char="•"/>
            </a:pPr>
            <a:r>
              <a:rPr lang="en-US" dirty="0">
                <a:latin typeface="Avenir Book" panose="02000503020000020003" pitchFamily="2" charset="0"/>
              </a:rPr>
              <a:t>A planner has several different choices (e.g., </a:t>
            </a:r>
            <a:r>
              <a:rPr lang="en-US" i="1" dirty="0">
                <a:latin typeface="Avenir Book" panose="02000503020000020003" pitchFamily="2" charset="0"/>
              </a:rPr>
              <a:t>actions</a:t>
            </a:r>
            <a:r>
              <a:rPr lang="en-US" dirty="0">
                <a:latin typeface="Avenir Book" panose="02000503020000020003" pitchFamily="2" charset="0"/>
              </a:rPr>
              <a:t>) each accompanied with a reward (predicted demand). </a:t>
            </a:r>
          </a:p>
          <a:p>
            <a:pPr marL="457200" indent="-457200">
              <a:buFont typeface="Arial" panose="020B0604020202020204" pitchFamily="34" charset="0"/>
              <a:buChar char="•"/>
            </a:pPr>
            <a:r>
              <a:rPr lang="en-US" dirty="0">
                <a:latin typeface="Avenir Book" panose="02000503020000020003" pitchFamily="2" charset="0"/>
              </a:rPr>
              <a:t>Planner </a:t>
            </a:r>
            <a:r>
              <a:rPr lang="en-US" i="1" dirty="0">
                <a:latin typeface="Avenir Book" panose="02000503020000020003" pitchFamily="2" charset="0"/>
              </a:rPr>
              <a:t>wants</a:t>
            </a:r>
            <a:r>
              <a:rPr lang="en-US" dirty="0">
                <a:latin typeface="Avenir Book" panose="02000503020000020003" pitchFamily="2" charset="0"/>
              </a:rPr>
              <a:t> to choose the </a:t>
            </a:r>
            <a:r>
              <a:rPr lang="en-US" i="1" dirty="0">
                <a:latin typeface="Avenir Book" panose="02000503020000020003" pitchFamily="2" charset="0"/>
              </a:rPr>
              <a:t>action</a:t>
            </a:r>
            <a:r>
              <a:rPr lang="en-US" dirty="0">
                <a:latin typeface="Avenir Book" panose="02000503020000020003" pitchFamily="2" charset="0"/>
              </a:rPr>
              <a:t> that results in the biggest reward</a:t>
            </a:r>
          </a:p>
        </p:txBody>
      </p:sp>
      <p:sp>
        <p:nvSpPr>
          <p:cNvPr id="37" name="TextBox 36">
            <a:extLst>
              <a:ext uri="{FF2B5EF4-FFF2-40B4-BE49-F238E27FC236}">
                <a16:creationId xmlns:a16="http://schemas.microsoft.com/office/drawing/2014/main" id="{643C21C6-2799-484B-9EFC-3039B6C47B03}"/>
              </a:ext>
            </a:extLst>
          </p:cNvPr>
          <p:cNvSpPr txBox="1"/>
          <p:nvPr/>
        </p:nvSpPr>
        <p:spPr>
          <a:xfrm>
            <a:off x="1387279" y="5585245"/>
            <a:ext cx="6564260"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Incorporating fairness into the reward</a:t>
            </a:r>
          </a:p>
        </p:txBody>
      </p:sp>
    </p:spTree>
    <p:extLst>
      <p:ext uri="{BB962C8B-B14F-4D97-AF65-F5344CB8AC3E}">
        <p14:creationId xmlns:p14="http://schemas.microsoft.com/office/powerpoint/2010/main" val="3681515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8" grpId="0"/>
      <p:bldP spid="31" grpId="0"/>
      <p:bldP spid="32" grpId="0"/>
      <p:bldP spid="33" grpId="0"/>
      <p:bldP spid="35" grpId="0"/>
      <p:bldP spid="36" grpId="0"/>
      <p:bldP spid="37"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alpha val="90000"/>
          </a:schemeClr>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413E40B-09E0-8E4A-9124-9D87EDF527C0}"/>
              </a:ext>
            </a:extLst>
          </p:cNvPr>
          <p:cNvSpPr>
            <a:spLocks noGrp="1"/>
          </p:cNvSpPr>
          <p:nvPr>
            <p:ph type="title"/>
          </p:nvPr>
        </p:nvSpPr>
        <p:spPr>
          <a:xfrm>
            <a:off x="592429" y="490436"/>
            <a:ext cx="11230378" cy="812428"/>
          </a:xfrm>
        </p:spPr>
        <p:txBody>
          <a:bodyPr>
            <a:normAutofit/>
          </a:bodyPr>
          <a:lstStyle/>
          <a:p>
            <a:pPr algn="ctr"/>
            <a:r>
              <a:rPr lang="en-US" sz="3600" dirty="0">
                <a:latin typeface="Avenir Medium" panose="02000503020000020003" pitchFamily="2" charset="0"/>
              </a:rPr>
              <a:t>Demand Prediction with Fairness Constraint</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dirty="0">
                <a:solidFill>
                  <a:schemeClr val="tx1"/>
                </a:solidFill>
                <a:latin typeface="Avenir Book" panose="02000503020000020003" pitchFamily="2" charset="0"/>
              </a:rPr>
              <a:t>January 22nd, 2021</a:t>
            </a: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p:txBody>
          <a:bodyPr/>
          <a:lstStyle/>
          <a:p>
            <a:r>
              <a:rPr lang="en-US">
                <a:solidFill>
                  <a:schemeClr val="tx1"/>
                </a:solidFill>
                <a:latin typeface="Avenir Book" panose="02000503020000020003" pitchFamily="2" charset="0"/>
              </a:rPr>
              <a:t>University of Pittsburgh</a:t>
            </a: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tx1"/>
                </a:solidFill>
                <a:latin typeface="Avenir Book" panose="02000503020000020003" pitchFamily="2" charset="0"/>
              </a:rPr>
              <a:t>6</a:t>
            </a:fld>
            <a:endParaRPr lang="en-US" dirty="0">
              <a:solidFill>
                <a:schemeClr val="tx1"/>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3"/>
          <a:stretch>
            <a:fillRect/>
          </a:stretch>
        </p:blipFill>
        <p:spPr>
          <a:xfrm>
            <a:off x="0" y="0"/>
            <a:ext cx="2409079" cy="429571"/>
          </a:xfrm>
          <a:prstGeom prst="rect">
            <a:avLst/>
          </a:prstGeom>
        </p:spPr>
      </p:pic>
      <p:sp>
        <p:nvSpPr>
          <p:cNvPr id="13" name="Text Placeholder 13">
            <a:extLst>
              <a:ext uri="{FF2B5EF4-FFF2-40B4-BE49-F238E27FC236}">
                <a16:creationId xmlns:a16="http://schemas.microsoft.com/office/drawing/2014/main" id="{D8F4B88B-996A-B049-81A2-6EAAFBE49EE4}"/>
              </a:ext>
            </a:extLst>
          </p:cNvPr>
          <p:cNvSpPr txBox="1">
            <a:spLocks/>
          </p:cNvSpPr>
          <p:nvPr/>
        </p:nvSpPr>
        <p:spPr>
          <a:xfrm>
            <a:off x="865537" y="1633920"/>
            <a:ext cx="10684161" cy="65540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457200" indent="-457200">
              <a:buFont typeface="Arial" panose="020B0604020202020204" pitchFamily="34" charset="0"/>
              <a:buChar char="•"/>
            </a:pPr>
            <a:r>
              <a:rPr lang="en-US" sz="2400" dirty="0">
                <a:latin typeface="Avenir Book" panose="02000503020000020003" pitchFamily="2" charset="0"/>
              </a:rPr>
              <a:t>Explicitly considers fairness</a:t>
            </a:r>
          </a:p>
        </p:txBody>
      </p:sp>
      <p:sp>
        <p:nvSpPr>
          <p:cNvPr id="29" name="TextBox 28">
            <a:extLst>
              <a:ext uri="{FF2B5EF4-FFF2-40B4-BE49-F238E27FC236}">
                <a16:creationId xmlns:a16="http://schemas.microsoft.com/office/drawing/2014/main" id="{649EA9B3-1D90-9C4C-8C6E-7E89AA0F45F3}"/>
              </a:ext>
            </a:extLst>
          </p:cNvPr>
          <p:cNvSpPr txBox="1"/>
          <p:nvPr/>
        </p:nvSpPr>
        <p:spPr>
          <a:xfrm>
            <a:off x="7268901" y="5289630"/>
            <a:ext cx="184731" cy="369332"/>
          </a:xfrm>
          <a:prstGeom prst="rect">
            <a:avLst/>
          </a:prstGeom>
          <a:noFill/>
        </p:spPr>
        <p:txBody>
          <a:bodyPr wrap="none" rtlCol="0">
            <a:spAutoFit/>
          </a:bodyPr>
          <a:lstStyle/>
          <a:p>
            <a:endParaRPr lang="en-US" dirty="0"/>
          </a:p>
        </p:txBody>
      </p:sp>
      <p:sp>
        <p:nvSpPr>
          <p:cNvPr id="22" name="TextBox 21">
            <a:extLst>
              <a:ext uri="{FF2B5EF4-FFF2-40B4-BE49-F238E27FC236}">
                <a16:creationId xmlns:a16="http://schemas.microsoft.com/office/drawing/2014/main" id="{DBDA953D-2638-C14B-9D14-D1185858ECB6}"/>
              </a:ext>
            </a:extLst>
          </p:cNvPr>
          <p:cNvSpPr txBox="1"/>
          <p:nvPr/>
        </p:nvSpPr>
        <p:spPr>
          <a:xfrm>
            <a:off x="1414617" y="2062973"/>
            <a:ext cx="5247966"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Develop Equity Score (e.g., reward)</a:t>
            </a: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2C7825BF-251C-E347-9169-0284272565AB}"/>
                  </a:ext>
                </a:extLst>
              </p:cNvPr>
              <p:cNvSpPr txBox="1"/>
              <p:nvPr/>
            </p:nvSpPr>
            <p:spPr>
              <a:xfrm>
                <a:off x="2209800" y="2603673"/>
                <a:ext cx="2243447" cy="401072"/>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𝐸𝑞𝑢𝑖𝑡𝑦</m:t>
                          </m:r>
                        </m:e>
                        <m:sub>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𝐶</m:t>
                              </m:r>
                            </m:e>
                            <m:sub>
                              <m:r>
                                <a:rPr lang="en-US" sz="2400" b="0" i="1" smtClean="0">
                                  <a:latin typeface="Cambria Math" panose="02040503050406030204" pitchFamily="18" charset="0"/>
                                </a:rPr>
                                <m:t>𝐿</m:t>
                              </m:r>
                            </m:sub>
                          </m:sSub>
                        </m:sub>
                      </m:sSub>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𝑑</m:t>
                          </m:r>
                          <m:r>
                            <a:rPr lang="en-US" sz="2400" b="0" i="1" smtClean="0">
                              <a:latin typeface="Cambria Math" panose="02040503050406030204" pitchFamily="18" charset="0"/>
                            </a:rPr>
                            <m:t>′</m:t>
                          </m:r>
                        </m:e>
                        <m:sub>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𝐶</m:t>
                              </m:r>
                            </m:e>
                            <m:sub>
                              <m:r>
                                <a:rPr lang="en-US" sz="2400" b="0" i="1" smtClean="0">
                                  <a:latin typeface="Cambria Math" panose="02040503050406030204" pitchFamily="18" charset="0"/>
                                </a:rPr>
                                <m:t>𝐿</m:t>
                              </m:r>
                            </m:sub>
                          </m:sSub>
                        </m:sub>
                      </m:sSub>
                    </m:oMath>
                  </m:oMathPara>
                </a14:m>
                <a:endParaRPr lang="en-US" sz="2400" dirty="0"/>
              </a:p>
            </p:txBody>
          </p:sp>
        </mc:Choice>
        <mc:Fallback>
          <p:sp>
            <p:nvSpPr>
              <p:cNvPr id="2" name="TextBox 1">
                <a:extLst>
                  <a:ext uri="{FF2B5EF4-FFF2-40B4-BE49-F238E27FC236}">
                    <a16:creationId xmlns:a16="http://schemas.microsoft.com/office/drawing/2014/main" id="{2C7825BF-251C-E347-9169-0284272565AB}"/>
                  </a:ext>
                </a:extLst>
              </p:cNvPr>
              <p:cNvSpPr txBox="1">
                <a:spLocks noRot="1" noChangeAspect="1" noMove="1" noResize="1" noEditPoints="1" noAdjustHandles="1" noChangeArrowheads="1" noChangeShapeType="1" noTextEdit="1"/>
              </p:cNvSpPr>
              <p:nvPr/>
            </p:nvSpPr>
            <p:spPr>
              <a:xfrm>
                <a:off x="2209800" y="2603673"/>
                <a:ext cx="2243447" cy="401072"/>
              </a:xfrm>
              <a:prstGeom prst="rect">
                <a:avLst/>
              </a:prstGeom>
              <a:blipFill>
                <a:blip r:embed="rId4"/>
                <a:stretch>
                  <a:fillRect l="-3390" b="-21212"/>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409F3507-50B3-DF4D-96CA-547A3505B942}"/>
                  </a:ext>
                </a:extLst>
              </p:cNvPr>
              <p:cNvSpPr txBox="1"/>
              <p:nvPr/>
            </p:nvSpPr>
            <p:spPr>
              <a:xfrm>
                <a:off x="4371924" y="2392675"/>
                <a:ext cx="1278362" cy="691471"/>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m:t>
                      </m:r>
                      <m:r>
                        <a:rPr lang="en-US" sz="2400" b="0" i="1" smtClean="0">
                          <a:latin typeface="Cambria Math" panose="02040503050406030204" pitchFamily="18" charset="0"/>
                        </a:rPr>
                        <m:t> </m:t>
                      </m:r>
                      <m:f>
                        <m:fPr>
                          <m:ctrlPr>
                            <a:rPr lang="en-US" sz="2400" i="1">
                              <a:latin typeface="Cambria Math" panose="02040503050406030204" pitchFamily="18" charset="0"/>
                            </a:rPr>
                          </m:ctrlPr>
                        </m:fPr>
                        <m:num>
                          <m:r>
                            <a:rPr lang="en-US" sz="2400" i="1">
                              <a:latin typeface="Cambria Math" panose="02040503050406030204" pitchFamily="18" charset="0"/>
                            </a:rPr>
                            <m:t>1</m:t>
                          </m:r>
                        </m:num>
                        <m:den>
                          <m:r>
                            <a:rPr lang="en-US" sz="2400" i="1">
                              <a:latin typeface="Cambria Math" panose="02040503050406030204" pitchFamily="18" charset="0"/>
                            </a:rPr>
                            <m:t>4</m:t>
                          </m:r>
                        </m:den>
                      </m:f>
                      <m:sSub>
                        <m:sSubPr>
                          <m:ctrlPr>
                            <a:rPr lang="en-US" sz="2400" i="1">
                              <a:latin typeface="Cambria Math" panose="02040503050406030204" pitchFamily="18" charset="0"/>
                            </a:rPr>
                          </m:ctrlPr>
                        </m:sSubPr>
                        <m:e>
                          <m:r>
                            <a:rPr lang="en-US" sz="2400" i="1">
                              <a:latin typeface="Cambria Math" panose="02040503050406030204" pitchFamily="18" charset="0"/>
                            </a:rPr>
                            <m:t>𝑃𝑂𝐼</m:t>
                          </m:r>
                        </m:e>
                        <m:sub>
                          <m:r>
                            <a:rPr lang="en-US" sz="2400" i="1">
                              <a:latin typeface="Cambria Math" panose="02040503050406030204" pitchFamily="18" charset="0"/>
                            </a:rPr>
                            <m:t>𝐿</m:t>
                          </m:r>
                        </m:sub>
                      </m:sSub>
                    </m:oMath>
                  </m:oMathPara>
                </a14:m>
                <a:endParaRPr lang="en-US" sz="2400" dirty="0"/>
              </a:p>
            </p:txBody>
          </p:sp>
        </mc:Choice>
        <mc:Fallback>
          <p:sp>
            <p:nvSpPr>
              <p:cNvPr id="4" name="TextBox 3">
                <a:extLst>
                  <a:ext uri="{FF2B5EF4-FFF2-40B4-BE49-F238E27FC236}">
                    <a16:creationId xmlns:a16="http://schemas.microsoft.com/office/drawing/2014/main" id="{409F3507-50B3-DF4D-96CA-547A3505B942}"/>
                  </a:ext>
                </a:extLst>
              </p:cNvPr>
              <p:cNvSpPr txBox="1">
                <a:spLocks noRot="1" noChangeAspect="1" noMove="1" noResize="1" noEditPoints="1" noAdjustHandles="1" noChangeArrowheads="1" noChangeShapeType="1" noTextEdit="1"/>
              </p:cNvSpPr>
              <p:nvPr/>
            </p:nvSpPr>
            <p:spPr>
              <a:xfrm>
                <a:off x="4371924" y="2392675"/>
                <a:ext cx="1278362" cy="691471"/>
              </a:xfrm>
              <a:prstGeom prst="rect">
                <a:avLst/>
              </a:prstGeom>
              <a:blipFill>
                <a:blip r:embed="rId5"/>
                <a:stretch>
                  <a:fillRect l="-4950" r="-990" b="-14545"/>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3" name="TextBox 22">
                <a:extLst>
                  <a:ext uri="{FF2B5EF4-FFF2-40B4-BE49-F238E27FC236}">
                    <a16:creationId xmlns:a16="http://schemas.microsoft.com/office/drawing/2014/main" id="{2629277E-AB27-ED47-A66C-CA9785877374}"/>
                  </a:ext>
                </a:extLst>
              </p:cNvPr>
              <p:cNvSpPr txBox="1"/>
              <p:nvPr/>
            </p:nvSpPr>
            <p:spPr>
              <a:xfrm>
                <a:off x="5652338" y="2393094"/>
                <a:ext cx="2020489" cy="740331"/>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m:t>
                      </m:r>
                      <m:r>
                        <a:rPr lang="en-US" sz="2400" b="0" i="1" smtClean="0">
                          <a:latin typeface="Cambria Math" panose="02040503050406030204" pitchFamily="18" charset="0"/>
                        </a:rPr>
                        <m:t> </m:t>
                      </m:r>
                      <m:f>
                        <m:fPr>
                          <m:ctrlPr>
                            <a:rPr lang="en-US" sz="2400" i="1">
                              <a:latin typeface="Cambria Math" panose="02040503050406030204" pitchFamily="18" charset="0"/>
                            </a:rPr>
                          </m:ctrlPr>
                        </m:fPr>
                        <m:num>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𝑚𝑒𝑑𝐻𝐻𝑖𝑛𝑐</m:t>
                              </m:r>
                            </m:e>
                            <m:sub>
                              <m:r>
                                <a:rPr lang="en-US" sz="2400" b="0" i="1" smtClean="0">
                                  <a:latin typeface="Cambria Math" panose="02040503050406030204" pitchFamily="18" charset="0"/>
                                </a:rPr>
                                <m:t>𝐶</m:t>
                              </m:r>
                            </m:sub>
                          </m:sSub>
                        </m:num>
                        <m:den>
                          <m:r>
                            <a:rPr lang="en-US" sz="2400" i="1">
                              <a:latin typeface="Cambria Math" panose="02040503050406030204" pitchFamily="18" charset="0"/>
                            </a:rPr>
                            <m:t>100,000</m:t>
                          </m:r>
                        </m:den>
                      </m:f>
                    </m:oMath>
                  </m:oMathPara>
                </a14:m>
                <a:endParaRPr lang="en-US" sz="2400" dirty="0"/>
              </a:p>
            </p:txBody>
          </p:sp>
        </mc:Choice>
        <mc:Fallback>
          <p:sp>
            <p:nvSpPr>
              <p:cNvPr id="23" name="TextBox 22">
                <a:extLst>
                  <a:ext uri="{FF2B5EF4-FFF2-40B4-BE49-F238E27FC236}">
                    <a16:creationId xmlns:a16="http://schemas.microsoft.com/office/drawing/2014/main" id="{2629277E-AB27-ED47-A66C-CA9785877374}"/>
                  </a:ext>
                </a:extLst>
              </p:cNvPr>
              <p:cNvSpPr txBox="1">
                <a:spLocks noRot="1" noChangeAspect="1" noMove="1" noResize="1" noEditPoints="1" noAdjustHandles="1" noChangeArrowheads="1" noChangeShapeType="1" noTextEdit="1"/>
              </p:cNvSpPr>
              <p:nvPr/>
            </p:nvSpPr>
            <p:spPr>
              <a:xfrm>
                <a:off x="5652338" y="2393094"/>
                <a:ext cx="2020489" cy="740331"/>
              </a:xfrm>
              <a:prstGeom prst="rect">
                <a:avLst/>
              </a:prstGeom>
              <a:blipFill>
                <a:blip r:embed="rId6"/>
                <a:stretch>
                  <a:fillRect t="-3390" b="-678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4" name="TextBox 23">
                <a:extLst>
                  <a:ext uri="{FF2B5EF4-FFF2-40B4-BE49-F238E27FC236}">
                    <a16:creationId xmlns:a16="http://schemas.microsoft.com/office/drawing/2014/main" id="{BCCC444C-823A-9D4C-BA68-A045788864C3}"/>
                  </a:ext>
                </a:extLst>
              </p:cNvPr>
              <p:cNvSpPr txBox="1"/>
              <p:nvPr/>
            </p:nvSpPr>
            <p:spPr>
              <a:xfrm>
                <a:off x="7672827" y="2553744"/>
                <a:ext cx="1747786" cy="369332"/>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sz="2400" i="1" smtClean="0">
                          <a:latin typeface="Cambria Math" panose="02040503050406030204" pitchFamily="18" charset="0"/>
                        </a:rPr>
                        <m:t>+</m:t>
                      </m:r>
                      <m:r>
                        <a:rPr lang="en-US" sz="2400" b="0" i="1" smtClean="0">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𝑚𝑖𝑛𝑜𝑟𝑖𝑡𝑦</m:t>
                          </m:r>
                        </m:e>
                        <m:sub>
                          <m:r>
                            <a:rPr lang="en-US" sz="2400" i="1">
                              <a:latin typeface="Cambria Math" panose="02040503050406030204" pitchFamily="18" charset="0"/>
                            </a:rPr>
                            <m:t>𝐶</m:t>
                          </m:r>
                        </m:sub>
                      </m:sSub>
                    </m:oMath>
                  </m:oMathPara>
                </a14:m>
                <a:endParaRPr lang="en-US" sz="2400" dirty="0"/>
              </a:p>
            </p:txBody>
          </p:sp>
        </mc:Choice>
        <mc:Fallback>
          <p:sp>
            <p:nvSpPr>
              <p:cNvPr id="24" name="TextBox 23">
                <a:extLst>
                  <a:ext uri="{FF2B5EF4-FFF2-40B4-BE49-F238E27FC236}">
                    <a16:creationId xmlns:a16="http://schemas.microsoft.com/office/drawing/2014/main" id="{BCCC444C-823A-9D4C-BA68-A045788864C3}"/>
                  </a:ext>
                </a:extLst>
              </p:cNvPr>
              <p:cNvSpPr txBox="1">
                <a:spLocks noRot="1" noChangeAspect="1" noMove="1" noResize="1" noEditPoints="1" noAdjustHandles="1" noChangeArrowheads="1" noChangeShapeType="1" noTextEdit="1"/>
              </p:cNvSpPr>
              <p:nvPr/>
            </p:nvSpPr>
            <p:spPr>
              <a:xfrm>
                <a:off x="7672827" y="2553744"/>
                <a:ext cx="1747786" cy="369332"/>
              </a:xfrm>
              <a:prstGeom prst="rect">
                <a:avLst/>
              </a:prstGeom>
              <a:blipFill>
                <a:blip r:embed="rId7"/>
                <a:stretch>
                  <a:fillRect l="-3623" t="-6667" r="-725" b="-36667"/>
                </a:stretch>
              </a:blipFill>
            </p:spPr>
            <p:txBody>
              <a:bodyPr/>
              <a:lstStyle/>
              <a:p>
                <a:r>
                  <a:rPr lang="en-US">
                    <a:noFill/>
                  </a:rPr>
                  <a:t> </a:t>
                </a:r>
              </a:p>
            </p:txBody>
          </p:sp>
        </mc:Fallback>
      </mc:AlternateContent>
      <p:sp>
        <p:nvSpPr>
          <p:cNvPr id="25" name="TextBox 24">
            <a:extLst>
              <a:ext uri="{FF2B5EF4-FFF2-40B4-BE49-F238E27FC236}">
                <a16:creationId xmlns:a16="http://schemas.microsoft.com/office/drawing/2014/main" id="{A0772B24-9198-5B40-A1D4-E55D8792764C}"/>
              </a:ext>
            </a:extLst>
          </p:cNvPr>
          <p:cNvSpPr txBox="1"/>
          <p:nvPr/>
        </p:nvSpPr>
        <p:spPr>
          <a:xfrm>
            <a:off x="1747941" y="3271735"/>
            <a:ext cx="6612288"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The equity score of location </a:t>
            </a:r>
            <a:r>
              <a:rPr lang="en-US" sz="2000" i="1" dirty="0">
                <a:latin typeface="Cambria Math" panose="02040503050406030204" pitchFamily="18" charset="0"/>
                <a:ea typeface="Cambria Math" panose="02040503050406030204" pitchFamily="18" charset="0"/>
              </a:rPr>
              <a:t>L</a:t>
            </a:r>
            <a:r>
              <a:rPr lang="en-US" sz="2000" dirty="0">
                <a:latin typeface="Avenir Book" panose="02000503020000020003" pitchFamily="2" charset="0"/>
              </a:rPr>
              <a:t> in census tract </a:t>
            </a:r>
            <a:r>
              <a:rPr lang="en-US" sz="2000" i="1" dirty="0">
                <a:latin typeface="Cambria Math" panose="02040503050406030204" pitchFamily="18" charset="0"/>
                <a:ea typeface="Cambria Math" panose="02040503050406030204" pitchFamily="18" charset="0"/>
              </a:rPr>
              <a:t>C</a:t>
            </a:r>
          </a:p>
        </p:txBody>
      </p:sp>
      <p:sp>
        <p:nvSpPr>
          <p:cNvPr id="27" name="TextBox 26">
            <a:extLst>
              <a:ext uri="{FF2B5EF4-FFF2-40B4-BE49-F238E27FC236}">
                <a16:creationId xmlns:a16="http://schemas.microsoft.com/office/drawing/2014/main" id="{C2EF8644-A9AA-6C44-B0D9-6317C625D6C0}"/>
              </a:ext>
            </a:extLst>
          </p:cNvPr>
          <p:cNvSpPr txBox="1"/>
          <p:nvPr/>
        </p:nvSpPr>
        <p:spPr>
          <a:xfrm>
            <a:off x="1747941" y="3624994"/>
            <a:ext cx="6612288"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Predicted demand of location </a:t>
            </a:r>
            <a:r>
              <a:rPr lang="en-US" sz="2000" i="1" dirty="0">
                <a:latin typeface="Cambria Math" panose="02040503050406030204" pitchFamily="18" charset="0"/>
                <a:ea typeface="Cambria Math" panose="02040503050406030204" pitchFamily="18" charset="0"/>
              </a:rPr>
              <a:t>L</a:t>
            </a:r>
            <a:r>
              <a:rPr lang="en-US" sz="2000" dirty="0">
                <a:latin typeface="Avenir Book" panose="02000503020000020003" pitchFamily="2" charset="0"/>
              </a:rPr>
              <a:t> in census tract </a:t>
            </a:r>
            <a:r>
              <a:rPr lang="en-US" sz="2000" i="1" dirty="0">
                <a:latin typeface="Cambria Math" panose="02040503050406030204" pitchFamily="18" charset="0"/>
                <a:ea typeface="Cambria Math" panose="02040503050406030204" pitchFamily="18" charset="0"/>
              </a:rPr>
              <a:t>C</a:t>
            </a:r>
          </a:p>
        </p:txBody>
      </p:sp>
      <p:sp>
        <p:nvSpPr>
          <p:cNvPr id="30" name="TextBox 29">
            <a:extLst>
              <a:ext uri="{FF2B5EF4-FFF2-40B4-BE49-F238E27FC236}">
                <a16:creationId xmlns:a16="http://schemas.microsoft.com/office/drawing/2014/main" id="{5BCDC872-DF74-7E49-B5C5-D90905B7560F}"/>
              </a:ext>
            </a:extLst>
          </p:cNvPr>
          <p:cNvSpPr txBox="1"/>
          <p:nvPr/>
        </p:nvSpPr>
        <p:spPr>
          <a:xfrm>
            <a:off x="1747941" y="4003908"/>
            <a:ext cx="8696118" cy="707886"/>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Number of points of interests within ¼ mile radius of location</a:t>
            </a:r>
            <a:r>
              <a:rPr lang="en-US" sz="2000" i="1" dirty="0">
                <a:latin typeface="Cambria Math" panose="02040503050406030204" pitchFamily="18" charset="0"/>
                <a:ea typeface="Cambria Math" panose="02040503050406030204" pitchFamily="18" charset="0"/>
              </a:rPr>
              <a:t> L </a:t>
            </a:r>
            <a:r>
              <a:rPr lang="en-US" sz="2000" dirty="0">
                <a:latin typeface="Avenir Book" panose="02000503020000020003" pitchFamily="2" charset="0"/>
                <a:ea typeface="Cambria Math" panose="02040503050406030204" pitchFamily="18" charset="0"/>
              </a:rPr>
              <a:t>multiplied by 1/4</a:t>
            </a:r>
          </a:p>
        </p:txBody>
      </p:sp>
      <p:sp>
        <p:nvSpPr>
          <p:cNvPr id="34" name="TextBox 33">
            <a:extLst>
              <a:ext uri="{FF2B5EF4-FFF2-40B4-BE49-F238E27FC236}">
                <a16:creationId xmlns:a16="http://schemas.microsoft.com/office/drawing/2014/main" id="{0E849400-D5BD-1749-A25A-76F57407F25B}"/>
              </a:ext>
            </a:extLst>
          </p:cNvPr>
          <p:cNvSpPr txBox="1"/>
          <p:nvPr/>
        </p:nvSpPr>
        <p:spPr>
          <a:xfrm>
            <a:off x="1747941" y="4646713"/>
            <a:ext cx="8696118"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Median household income for census tract </a:t>
            </a:r>
            <a:r>
              <a:rPr lang="en-US" sz="2000" i="1" dirty="0">
                <a:latin typeface="Cambria Math" panose="02040503050406030204" pitchFamily="18" charset="0"/>
                <a:ea typeface="Cambria Math" panose="02040503050406030204" pitchFamily="18" charset="0"/>
              </a:rPr>
              <a:t>C</a:t>
            </a:r>
            <a:r>
              <a:rPr lang="en-US" sz="2000" dirty="0">
                <a:latin typeface="Avenir Book" panose="02000503020000020003" pitchFamily="2" charset="0"/>
              </a:rPr>
              <a:t> divided by 100,000</a:t>
            </a:r>
            <a:endParaRPr lang="en-US" sz="2000" dirty="0">
              <a:latin typeface="Avenir Book" panose="02000503020000020003" pitchFamily="2" charset="0"/>
              <a:ea typeface="Cambria Math" panose="02040503050406030204" pitchFamily="18" charset="0"/>
            </a:endParaRPr>
          </a:p>
        </p:txBody>
      </p:sp>
      <p:sp>
        <p:nvSpPr>
          <p:cNvPr id="37" name="TextBox 36">
            <a:extLst>
              <a:ext uri="{FF2B5EF4-FFF2-40B4-BE49-F238E27FC236}">
                <a16:creationId xmlns:a16="http://schemas.microsoft.com/office/drawing/2014/main" id="{317C1B24-2017-CA41-9523-D45A79465F65}"/>
              </a:ext>
            </a:extLst>
          </p:cNvPr>
          <p:cNvSpPr txBox="1"/>
          <p:nvPr/>
        </p:nvSpPr>
        <p:spPr>
          <a:xfrm>
            <a:off x="1747941" y="5011654"/>
            <a:ext cx="8696118"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Percent minority population in census tract </a:t>
            </a:r>
            <a:r>
              <a:rPr lang="en-US" sz="2000" i="1" dirty="0">
                <a:latin typeface="Cambria Math" panose="02040503050406030204" pitchFamily="18" charset="0"/>
                <a:ea typeface="Cambria Math" panose="02040503050406030204" pitchFamily="18" charset="0"/>
              </a:rPr>
              <a:t>C</a:t>
            </a:r>
          </a:p>
        </p:txBody>
      </p:sp>
      <p:sp>
        <p:nvSpPr>
          <p:cNvPr id="38" name="Text Placeholder 13">
            <a:extLst>
              <a:ext uri="{FF2B5EF4-FFF2-40B4-BE49-F238E27FC236}">
                <a16:creationId xmlns:a16="http://schemas.microsoft.com/office/drawing/2014/main" id="{F6C94A6A-60CE-8449-AB2D-3373F94A0418}"/>
              </a:ext>
            </a:extLst>
          </p:cNvPr>
          <p:cNvSpPr txBox="1">
            <a:spLocks/>
          </p:cNvSpPr>
          <p:nvPr/>
        </p:nvSpPr>
        <p:spPr>
          <a:xfrm>
            <a:off x="2574887" y="5700538"/>
            <a:ext cx="7042226" cy="65540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sz="2400" b="1" i="1" dirty="0">
                <a:latin typeface="Avenir Book" panose="02000503020000020003" pitchFamily="2" charset="0"/>
              </a:rPr>
              <a:t>WORK IN PROGRESS – FEEDBACK WELCOME </a:t>
            </a:r>
            <a:r>
              <a:rPr lang="en-US" sz="2400" b="1" i="1" dirty="0">
                <a:latin typeface="Avenir Book" panose="02000503020000020003" pitchFamily="2" charset="0"/>
                <a:sym typeface="Wingdings" pitchFamily="2" charset="2"/>
              </a:rPr>
              <a:t></a:t>
            </a:r>
            <a:endParaRPr lang="en-US" sz="2400" b="1" i="1" dirty="0">
              <a:latin typeface="Avenir Book" panose="02000503020000020003" pitchFamily="2" charset="0"/>
            </a:endParaRPr>
          </a:p>
        </p:txBody>
      </p:sp>
    </p:spTree>
    <p:extLst>
      <p:ext uri="{BB962C8B-B14F-4D97-AF65-F5344CB8AC3E}">
        <p14:creationId xmlns:p14="http://schemas.microsoft.com/office/powerpoint/2010/main" val="52080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 grpId="0"/>
      <p:bldP spid="4" grpId="0"/>
      <p:bldP spid="23" grpId="0"/>
      <p:bldP spid="24" grpId="0"/>
      <p:bldP spid="25" grpId="0"/>
      <p:bldP spid="27" grpId="0"/>
      <p:bldP spid="30" grpId="0"/>
      <p:bldP spid="34" grpId="0"/>
      <p:bldP spid="37"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alpha val="90000"/>
          </a:schemeClr>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413E40B-09E0-8E4A-9124-9D87EDF527C0}"/>
              </a:ext>
            </a:extLst>
          </p:cNvPr>
          <p:cNvSpPr>
            <a:spLocks noGrp="1"/>
          </p:cNvSpPr>
          <p:nvPr>
            <p:ph type="title"/>
          </p:nvPr>
        </p:nvSpPr>
        <p:spPr>
          <a:xfrm>
            <a:off x="592429" y="490436"/>
            <a:ext cx="11230378" cy="812428"/>
          </a:xfrm>
        </p:spPr>
        <p:txBody>
          <a:bodyPr>
            <a:normAutofit/>
          </a:bodyPr>
          <a:lstStyle/>
          <a:p>
            <a:pPr algn="ctr"/>
            <a:r>
              <a:rPr lang="en-US" sz="3600" dirty="0">
                <a:latin typeface="Avenir Medium" panose="02000503020000020003" pitchFamily="2" charset="0"/>
              </a:rPr>
              <a:t>Discrimination in Smart Mobility Systems</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dirty="0">
                <a:solidFill>
                  <a:schemeClr val="tx1"/>
                </a:solidFill>
                <a:latin typeface="Avenir Book" panose="02000503020000020003" pitchFamily="2" charset="0"/>
              </a:rPr>
              <a:t>January 22nd, 2021</a:t>
            </a: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p:txBody>
          <a:bodyPr/>
          <a:lstStyle/>
          <a:p>
            <a:r>
              <a:rPr lang="en-US">
                <a:solidFill>
                  <a:schemeClr val="tx1"/>
                </a:solidFill>
                <a:latin typeface="Avenir Book" panose="02000503020000020003" pitchFamily="2" charset="0"/>
              </a:rPr>
              <a:t>University of Pittsburgh</a:t>
            </a: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tx1"/>
                </a:solidFill>
                <a:latin typeface="Avenir Book" panose="02000503020000020003" pitchFamily="2" charset="0"/>
              </a:rPr>
              <a:t>7</a:t>
            </a:fld>
            <a:endParaRPr lang="en-US" dirty="0">
              <a:solidFill>
                <a:schemeClr val="tx1"/>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3"/>
          <a:stretch>
            <a:fillRect/>
          </a:stretch>
        </p:blipFill>
        <p:spPr>
          <a:xfrm>
            <a:off x="0" y="0"/>
            <a:ext cx="2409079" cy="429571"/>
          </a:xfrm>
          <a:prstGeom prst="rect">
            <a:avLst/>
          </a:prstGeom>
        </p:spPr>
      </p:pic>
      <p:sp>
        <p:nvSpPr>
          <p:cNvPr id="10" name="TextBox 9">
            <a:extLst>
              <a:ext uri="{FF2B5EF4-FFF2-40B4-BE49-F238E27FC236}">
                <a16:creationId xmlns:a16="http://schemas.microsoft.com/office/drawing/2014/main" id="{9379E6B6-5C88-1B47-B97B-CE393BB221C4}"/>
              </a:ext>
            </a:extLst>
          </p:cNvPr>
          <p:cNvSpPr txBox="1"/>
          <p:nvPr/>
        </p:nvSpPr>
        <p:spPr>
          <a:xfrm>
            <a:off x="1204539" y="2660836"/>
            <a:ext cx="10365623" cy="1569660"/>
          </a:xfrm>
          <a:prstGeom prst="rect">
            <a:avLst/>
          </a:prstGeom>
          <a:noFill/>
        </p:spPr>
        <p:txBody>
          <a:bodyPr wrap="square" rtlCol="0">
            <a:spAutoFit/>
          </a:bodyPr>
          <a:lstStyle/>
          <a:p>
            <a:r>
              <a:rPr lang="en-US" sz="2400" dirty="0">
                <a:latin typeface="Avenir Book" panose="02000503020000020003" pitchFamily="2" charset="0"/>
              </a:rPr>
              <a:t>These visualizations are were created from preliminary analyses I did on Pittsburgh’s Healthy Ride system. They are in no way stating or suggesting that organizations have knowingly discriminated against protected features such as demographics or socioeconomic status. </a:t>
            </a:r>
          </a:p>
        </p:txBody>
      </p:sp>
      <p:sp>
        <p:nvSpPr>
          <p:cNvPr id="29" name="TextBox 28">
            <a:extLst>
              <a:ext uri="{FF2B5EF4-FFF2-40B4-BE49-F238E27FC236}">
                <a16:creationId xmlns:a16="http://schemas.microsoft.com/office/drawing/2014/main" id="{649EA9B3-1D90-9C4C-8C6E-7E89AA0F45F3}"/>
              </a:ext>
            </a:extLst>
          </p:cNvPr>
          <p:cNvSpPr txBox="1"/>
          <p:nvPr/>
        </p:nvSpPr>
        <p:spPr>
          <a:xfrm>
            <a:off x="7268901" y="5289630"/>
            <a:ext cx="184731" cy="369332"/>
          </a:xfrm>
          <a:prstGeom prst="rect">
            <a:avLst/>
          </a:prstGeom>
          <a:noFill/>
        </p:spPr>
        <p:txBody>
          <a:bodyPr wrap="none" rtlCol="0">
            <a:spAutoFit/>
          </a:bodyPr>
          <a:lstStyle/>
          <a:p>
            <a:endParaRPr lang="en-US" dirty="0"/>
          </a:p>
        </p:txBody>
      </p:sp>
      <p:sp>
        <p:nvSpPr>
          <p:cNvPr id="20" name="Date Placeholder 4">
            <a:extLst>
              <a:ext uri="{FF2B5EF4-FFF2-40B4-BE49-F238E27FC236}">
                <a16:creationId xmlns:a16="http://schemas.microsoft.com/office/drawing/2014/main" id="{0E045390-57EE-1048-905A-E34AA3466074}"/>
              </a:ext>
            </a:extLst>
          </p:cNvPr>
          <p:cNvSpPr txBox="1">
            <a:spLocks/>
          </p:cNvSpPr>
          <p:nvPr/>
        </p:nvSpPr>
        <p:spPr>
          <a:xfrm>
            <a:off x="122184" y="4927884"/>
            <a:ext cx="2743200" cy="1091331"/>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2"/>
                </a:solidFill>
                <a:latin typeface="Avenir Book" panose="02000503020000020003" pitchFamily="2" charset="0"/>
              </a:rPr>
              <a:t>Data Visualization Data Sets:</a:t>
            </a:r>
          </a:p>
          <a:p>
            <a:pPr marL="171450" indent="-171450">
              <a:buFont typeface="Arial" panose="020B0604020202020204" pitchFamily="34" charset="0"/>
              <a:buChar char="•"/>
            </a:pPr>
            <a:r>
              <a:rPr lang="en-US" dirty="0">
                <a:solidFill>
                  <a:schemeClr val="bg2"/>
                </a:solidFill>
                <a:latin typeface="Avenir Book" panose="02000503020000020003" pitchFamily="2" charset="0"/>
              </a:rPr>
              <a:t>Health Ride Bike Station Locations from WPRDC</a:t>
            </a:r>
          </a:p>
          <a:p>
            <a:pPr marL="171450" indent="-171450">
              <a:buFont typeface="Arial" panose="020B0604020202020204" pitchFamily="34" charset="0"/>
              <a:buChar char="•"/>
            </a:pPr>
            <a:r>
              <a:rPr lang="en-US" dirty="0">
                <a:solidFill>
                  <a:schemeClr val="bg2"/>
                </a:solidFill>
                <a:latin typeface="Avenir Book" panose="02000503020000020003" pitchFamily="2" charset="0"/>
              </a:rPr>
              <a:t>Census Tracts Allegheny County</a:t>
            </a:r>
          </a:p>
          <a:p>
            <a:pPr marL="171450" indent="-171450">
              <a:buFont typeface="Arial" panose="020B0604020202020204" pitchFamily="34" charset="0"/>
              <a:buChar char="•"/>
            </a:pPr>
            <a:r>
              <a:rPr lang="en-US" dirty="0">
                <a:solidFill>
                  <a:schemeClr val="bg2"/>
                </a:solidFill>
                <a:latin typeface="Avenir Book" panose="02000503020000020003" pitchFamily="2" charset="0"/>
              </a:rPr>
              <a:t>Census something</a:t>
            </a:r>
          </a:p>
        </p:txBody>
      </p:sp>
      <p:sp>
        <p:nvSpPr>
          <p:cNvPr id="22" name="TextBox 21">
            <a:extLst>
              <a:ext uri="{FF2B5EF4-FFF2-40B4-BE49-F238E27FC236}">
                <a16:creationId xmlns:a16="http://schemas.microsoft.com/office/drawing/2014/main" id="{2C3BD765-74E6-2349-8335-58DA19A5C782}"/>
              </a:ext>
            </a:extLst>
          </p:cNvPr>
          <p:cNvSpPr txBox="1"/>
          <p:nvPr/>
        </p:nvSpPr>
        <p:spPr>
          <a:xfrm>
            <a:off x="5178026" y="1900333"/>
            <a:ext cx="2090875" cy="461665"/>
          </a:xfrm>
          <a:prstGeom prst="rect">
            <a:avLst/>
          </a:prstGeom>
          <a:noFill/>
        </p:spPr>
        <p:txBody>
          <a:bodyPr wrap="square" rtlCol="0">
            <a:spAutoFit/>
          </a:bodyPr>
          <a:lstStyle/>
          <a:p>
            <a:r>
              <a:rPr lang="en-US" sz="2400" dirty="0">
                <a:latin typeface="Avenir Book" panose="02000503020000020003" pitchFamily="2" charset="0"/>
              </a:rPr>
              <a:t>DISCLAIMER</a:t>
            </a:r>
          </a:p>
        </p:txBody>
      </p:sp>
    </p:spTree>
    <p:extLst>
      <p:ext uri="{BB962C8B-B14F-4D97-AF65-F5344CB8AC3E}">
        <p14:creationId xmlns:p14="http://schemas.microsoft.com/office/powerpoint/2010/main" val="40464834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alpha val="90000"/>
          </a:schemeClr>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413E40B-09E0-8E4A-9124-9D87EDF527C0}"/>
              </a:ext>
            </a:extLst>
          </p:cNvPr>
          <p:cNvSpPr>
            <a:spLocks noGrp="1"/>
          </p:cNvSpPr>
          <p:nvPr>
            <p:ph type="title"/>
          </p:nvPr>
        </p:nvSpPr>
        <p:spPr>
          <a:xfrm>
            <a:off x="651422" y="191925"/>
            <a:ext cx="11230378" cy="812428"/>
          </a:xfrm>
        </p:spPr>
        <p:txBody>
          <a:bodyPr>
            <a:normAutofit/>
          </a:bodyPr>
          <a:lstStyle/>
          <a:p>
            <a:pPr algn="ctr"/>
            <a:r>
              <a:rPr lang="en-US" sz="3600" dirty="0">
                <a:latin typeface="Avenir Medium" panose="02000503020000020003" pitchFamily="2" charset="0"/>
              </a:rPr>
              <a:t>Discrimination in Smart Mobility Systems</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a:xfrm>
            <a:off x="838200" y="6356350"/>
            <a:ext cx="2743200" cy="365125"/>
          </a:xfrm>
        </p:spPr>
        <p:txBody>
          <a:bodyPr/>
          <a:lstStyle/>
          <a:p>
            <a:r>
              <a:rPr lang="en-US" dirty="0">
                <a:solidFill>
                  <a:schemeClr val="tx1"/>
                </a:solidFill>
                <a:latin typeface="Avenir Book" panose="02000503020000020003" pitchFamily="2" charset="0"/>
              </a:rPr>
              <a:t>January 22nd, 2021</a:t>
            </a: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a:xfrm>
            <a:off x="4038600" y="6356350"/>
            <a:ext cx="4114800" cy="399893"/>
          </a:xfrm>
        </p:spPr>
        <p:txBody>
          <a:bodyPr/>
          <a:lstStyle/>
          <a:p>
            <a:r>
              <a:rPr lang="en-US">
                <a:solidFill>
                  <a:schemeClr val="tx1"/>
                </a:solidFill>
                <a:latin typeface="Avenir Book" panose="02000503020000020003" pitchFamily="2" charset="0"/>
              </a:rPr>
              <a:t>University of Pittsburgh</a:t>
            </a: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a:xfrm>
            <a:off x="8610600" y="6356350"/>
            <a:ext cx="2743200" cy="365125"/>
          </a:xfrm>
        </p:spPr>
        <p:txBody>
          <a:bodyPr/>
          <a:lstStyle/>
          <a:p>
            <a:fld id="{D89A5D77-AE30-494F-8CBA-7D2DEA2BDA51}" type="slidenum">
              <a:rPr lang="en-US" smtClean="0">
                <a:solidFill>
                  <a:schemeClr val="tx1"/>
                </a:solidFill>
                <a:latin typeface="Avenir Book" panose="02000503020000020003" pitchFamily="2" charset="0"/>
              </a:rPr>
              <a:t>8</a:t>
            </a:fld>
            <a:endParaRPr lang="en-US" dirty="0">
              <a:solidFill>
                <a:schemeClr val="tx1"/>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3"/>
          <a:stretch>
            <a:fillRect/>
          </a:stretch>
        </p:blipFill>
        <p:spPr>
          <a:xfrm>
            <a:off x="0" y="0"/>
            <a:ext cx="2409079" cy="429571"/>
          </a:xfrm>
          <a:prstGeom prst="rect">
            <a:avLst/>
          </a:prstGeom>
        </p:spPr>
      </p:pic>
      <p:sp>
        <p:nvSpPr>
          <p:cNvPr id="29" name="TextBox 28">
            <a:extLst>
              <a:ext uri="{FF2B5EF4-FFF2-40B4-BE49-F238E27FC236}">
                <a16:creationId xmlns:a16="http://schemas.microsoft.com/office/drawing/2014/main" id="{649EA9B3-1D90-9C4C-8C6E-7E89AA0F45F3}"/>
              </a:ext>
            </a:extLst>
          </p:cNvPr>
          <p:cNvSpPr txBox="1"/>
          <p:nvPr/>
        </p:nvSpPr>
        <p:spPr>
          <a:xfrm>
            <a:off x="7268901" y="5289630"/>
            <a:ext cx="184731" cy="369332"/>
          </a:xfrm>
          <a:prstGeom prst="rect">
            <a:avLst/>
          </a:prstGeom>
          <a:noFill/>
        </p:spPr>
        <p:txBody>
          <a:bodyPr wrap="none" rtlCol="0">
            <a:spAutoFit/>
          </a:bodyPr>
          <a:lstStyle/>
          <a:p>
            <a:endParaRPr lang="en-US" dirty="0"/>
          </a:p>
        </p:txBody>
      </p:sp>
      <p:sp>
        <p:nvSpPr>
          <p:cNvPr id="20" name="Date Placeholder 4">
            <a:extLst>
              <a:ext uri="{FF2B5EF4-FFF2-40B4-BE49-F238E27FC236}">
                <a16:creationId xmlns:a16="http://schemas.microsoft.com/office/drawing/2014/main" id="{0E045390-57EE-1048-905A-E34AA3466074}"/>
              </a:ext>
            </a:extLst>
          </p:cNvPr>
          <p:cNvSpPr txBox="1">
            <a:spLocks/>
          </p:cNvSpPr>
          <p:nvPr/>
        </p:nvSpPr>
        <p:spPr>
          <a:xfrm>
            <a:off x="122184" y="4927884"/>
            <a:ext cx="2743200" cy="1091331"/>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2"/>
                </a:solidFill>
                <a:latin typeface="Avenir Book" panose="02000503020000020003" pitchFamily="2" charset="0"/>
              </a:rPr>
              <a:t>Data Visualization Data Sets:</a:t>
            </a:r>
          </a:p>
          <a:p>
            <a:pPr marL="171450" indent="-171450">
              <a:buFont typeface="Arial" panose="020B0604020202020204" pitchFamily="34" charset="0"/>
              <a:buChar char="•"/>
            </a:pPr>
            <a:r>
              <a:rPr lang="en-US" dirty="0">
                <a:solidFill>
                  <a:schemeClr val="bg2"/>
                </a:solidFill>
                <a:latin typeface="Avenir Book" panose="02000503020000020003" pitchFamily="2" charset="0"/>
              </a:rPr>
              <a:t>Health Ride Bike Station Locations from WPRDC</a:t>
            </a:r>
          </a:p>
          <a:p>
            <a:pPr marL="171450" indent="-171450">
              <a:buFont typeface="Arial" panose="020B0604020202020204" pitchFamily="34" charset="0"/>
              <a:buChar char="•"/>
            </a:pPr>
            <a:r>
              <a:rPr lang="en-US" dirty="0">
                <a:solidFill>
                  <a:schemeClr val="bg2"/>
                </a:solidFill>
                <a:latin typeface="Avenir Book" panose="02000503020000020003" pitchFamily="2" charset="0"/>
              </a:rPr>
              <a:t>Census Tracts Allegheny County</a:t>
            </a:r>
          </a:p>
          <a:p>
            <a:pPr marL="171450" indent="-171450">
              <a:buFont typeface="Arial" panose="020B0604020202020204" pitchFamily="34" charset="0"/>
              <a:buChar char="•"/>
            </a:pPr>
            <a:r>
              <a:rPr lang="en-US" dirty="0">
                <a:solidFill>
                  <a:schemeClr val="bg2"/>
                </a:solidFill>
                <a:latin typeface="Avenir Book" panose="02000503020000020003" pitchFamily="2" charset="0"/>
              </a:rPr>
              <a:t>Census something</a:t>
            </a:r>
          </a:p>
        </p:txBody>
      </p:sp>
      <p:pic>
        <p:nvPicPr>
          <p:cNvPr id="3" name="Picture 2" descr="Map&#10;&#10;Description automatically generated">
            <a:extLst>
              <a:ext uri="{FF2B5EF4-FFF2-40B4-BE49-F238E27FC236}">
                <a16:creationId xmlns:a16="http://schemas.microsoft.com/office/drawing/2014/main" id="{9549FB07-8614-214B-9610-0E2F22FDE0F4}"/>
              </a:ext>
            </a:extLst>
          </p:cNvPr>
          <p:cNvPicPr>
            <a:picLocks noChangeAspect="1"/>
          </p:cNvPicPr>
          <p:nvPr/>
        </p:nvPicPr>
        <p:blipFill rotWithShape="1">
          <a:blip r:embed="rId4"/>
          <a:srcRect t="11767"/>
          <a:stretch/>
        </p:blipFill>
        <p:spPr>
          <a:xfrm>
            <a:off x="2490346" y="923003"/>
            <a:ext cx="7211307" cy="5633293"/>
          </a:xfrm>
          <a:prstGeom prst="rect">
            <a:avLst/>
          </a:prstGeom>
        </p:spPr>
      </p:pic>
    </p:spTree>
    <p:extLst>
      <p:ext uri="{BB962C8B-B14F-4D97-AF65-F5344CB8AC3E}">
        <p14:creationId xmlns:p14="http://schemas.microsoft.com/office/powerpoint/2010/main" val="2992552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alpha val="90000"/>
          </a:schemeClr>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413E40B-09E0-8E4A-9124-9D87EDF527C0}"/>
              </a:ext>
            </a:extLst>
          </p:cNvPr>
          <p:cNvSpPr>
            <a:spLocks noGrp="1"/>
          </p:cNvSpPr>
          <p:nvPr>
            <p:ph type="title"/>
          </p:nvPr>
        </p:nvSpPr>
        <p:spPr>
          <a:xfrm>
            <a:off x="651422" y="191925"/>
            <a:ext cx="11230378" cy="812428"/>
          </a:xfrm>
        </p:spPr>
        <p:txBody>
          <a:bodyPr>
            <a:normAutofit/>
          </a:bodyPr>
          <a:lstStyle/>
          <a:p>
            <a:pPr algn="ctr"/>
            <a:r>
              <a:rPr lang="en-US" sz="3600" dirty="0">
                <a:latin typeface="Avenir Medium" panose="02000503020000020003" pitchFamily="2" charset="0"/>
              </a:rPr>
              <a:t>Discrimination in Smart Mobility Systems</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dirty="0">
                <a:solidFill>
                  <a:schemeClr val="tx1"/>
                </a:solidFill>
                <a:latin typeface="Avenir Book" panose="02000503020000020003" pitchFamily="2" charset="0"/>
              </a:rPr>
              <a:t>January 22nd, 2021</a:t>
            </a: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p:txBody>
          <a:bodyPr/>
          <a:lstStyle/>
          <a:p>
            <a:r>
              <a:rPr lang="en-US">
                <a:solidFill>
                  <a:schemeClr val="tx1"/>
                </a:solidFill>
                <a:latin typeface="Avenir Book" panose="02000503020000020003" pitchFamily="2" charset="0"/>
              </a:rPr>
              <a:t>University of Pittsburgh</a:t>
            </a: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tx1"/>
                </a:solidFill>
                <a:latin typeface="Avenir Book" panose="02000503020000020003" pitchFamily="2" charset="0"/>
              </a:rPr>
              <a:t>9</a:t>
            </a:fld>
            <a:endParaRPr lang="en-US" dirty="0">
              <a:solidFill>
                <a:schemeClr val="tx1"/>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3"/>
          <a:stretch>
            <a:fillRect/>
          </a:stretch>
        </p:blipFill>
        <p:spPr>
          <a:xfrm>
            <a:off x="0" y="0"/>
            <a:ext cx="2409079" cy="429571"/>
          </a:xfrm>
          <a:prstGeom prst="rect">
            <a:avLst/>
          </a:prstGeom>
        </p:spPr>
      </p:pic>
      <p:sp>
        <p:nvSpPr>
          <p:cNvPr id="29" name="TextBox 28">
            <a:extLst>
              <a:ext uri="{FF2B5EF4-FFF2-40B4-BE49-F238E27FC236}">
                <a16:creationId xmlns:a16="http://schemas.microsoft.com/office/drawing/2014/main" id="{649EA9B3-1D90-9C4C-8C6E-7E89AA0F45F3}"/>
              </a:ext>
            </a:extLst>
          </p:cNvPr>
          <p:cNvSpPr txBox="1"/>
          <p:nvPr/>
        </p:nvSpPr>
        <p:spPr>
          <a:xfrm>
            <a:off x="7268901" y="5289630"/>
            <a:ext cx="184731" cy="369332"/>
          </a:xfrm>
          <a:prstGeom prst="rect">
            <a:avLst/>
          </a:prstGeom>
          <a:noFill/>
        </p:spPr>
        <p:txBody>
          <a:bodyPr wrap="none" rtlCol="0">
            <a:spAutoFit/>
          </a:bodyPr>
          <a:lstStyle/>
          <a:p>
            <a:endParaRPr lang="en-US" dirty="0"/>
          </a:p>
        </p:txBody>
      </p:sp>
      <p:sp>
        <p:nvSpPr>
          <p:cNvPr id="20" name="Date Placeholder 4">
            <a:extLst>
              <a:ext uri="{FF2B5EF4-FFF2-40B4-BE49-F238E27FC236}">
                <a16:creationId xmlns:a16="http://schemas.microsoft.com/office/drawing/2014/main" id="{0E045390-57EE-1048-905A-E34AA3466074}"/>
              </a:ext>
            </a:extLst>
          </p:cNvPr>
          <p:cNvSpPr txBox="1">
            <a:spLocks/>
          </p:cNvSpPr>
          <p:nvPr/>
        </p:nvSpPr>
        <p:spPr>
          <a:xfrm>
            <a:off x="122184" y="4927884"/>
            <a:ext cx="2743200" cy="1091331"/>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2"/>
                </a:solidFill>
                <a:latin typeface="Avenir Book" panose="02000503020000020003" pitchFamily="2" charset="0"/>
              </a:rPr>
              <a:t>Data Visualization Data Sets:</a:t>
            </a:r>
          </a:p>
          <a:p>
            <a:pPr marL="171450" indent="-171450">
              <a:buFont typeface="Arial" panose="020B0604020202020204" pitchFamily="34" charset="0"/>
              <a:buChar char="•"/>
            </a:pPr>
            <a:r>
              <a:rPr lang="en-US" dirty="0">
                <a:solidFill>
                  <a:schemeClr val="bg2"/>
                </a:solidFill>
                <a:latin typeface="Avenir Book" panose="02000503020000020003" pitchFamily="2" charset="0"/>
              </a:rPr>
              <a:t>Health Ride Bike Station Locations from WPRDC</a:t>
            </a:r>
          </a:p>
          <a:p>
            <a:pPr marL="171450" indent="-171450">
              <a:buFont typeface="Arial" panose="020B0604020202020204" pitchFamily="34" charset="0"/>
              <a:buChar char="•"/>
            </a:pPr>
            <a:r>
              <a:rPr lang="en-US" dirty="0">
                <a:solidFill>
                  <a:schemeClr val="bg2"/>
                </a:solidFill>
                <a:latin typeface="Avenir Book" panose="02000503020000020003" pitchFamily="2" charset="0"/>
              </a:rPr>
              <a:t>Census Tracts Allegheny County</a:t>
            </a:r>
          </a:p>
          <a:p>
            <a:pPr marL="171450" indent="-171450">
              <a:buFont typeface="Arial" panose="020B0604020202020204" pitchFamily="34" charset="0"/>
              <a:buChar char="•"/>
            </a:pPr>
            <a:r>
              <a:rPr lang="en-US" dirty="0">
                <a:solidFill>
                  <a:schemeClr val="bg2"/>
                </a:solidFill>
                <a:latin typeface="Avenir Book" panose="02000503020000020003" pitchFamily="2" charset="0"/>
              </a:rPr>
              <a:t>Census something</a:t>
            </a:r>
          </a:p>
        </p:txBody>
      </p:sp>
      <p:pic>
        <p:nvPicPr>
          <p:cNvPr id="9" name="Picture 8" descr="A picture containing map&#10;&#10;Description automatically generated">
            <a:extLst>
              <a:ext uri="{FF2B5EF4-FFF2-40B4-BE49-F238E27FC236}">
                <a16:creationId xmlns:a16="http://schemas.microsoft.com/office/drawing/2014/main" id="{71AB14DC-BDA5-F949-A4CB-EA45FD010B69}"/>
              </a:ext>
            </a:extLst>
          </p:cNvPr>
          <p:cNvPicPr>
            <a:picLocks noChangeAspect="1"/>
          </p:cNvPicPr>
          <p:nvPr/>
        </p:nvPicPr>
        <p:blipFill>
          <a:blip r:embed="rId4"/>
          <a:stretch>
            <a:fillRect/>
          </a:stretch>
        </p:blipFill>
        <p:spPr>
          <a:xfrm>
            <a:off x="2598367" y="925577"/>
            <a:ext cx="7336488" cy="5613335"/>
          </a:xfrm>
          <a:prstGeom prst="rect">
            <a:avLst/>
          </a:prstGeom>
        </p:spPr>
      </p:pic>
    </p:spTree>
    <p:extLst>
      <p:ext uri="{BB962C8B-B14F-4D97-AF65-F5344CB8AC3E}">
        <p14:creationId xmlns:p14="http://schemas.microsoft.com/office/powerpoint/2010/main" val="12614170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6488</TotalTime>
  <Words>2200</Words>
  <Application>Microsoft Macintosh PowerPoint</Application>
  <PresentationFormat>Widescreen</PresentationFormat>
  <Paragraphs>233</Paragraphs>
  <Slides>12</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Avenir Black</vt:lpstr>
      <vt:lpstr>Avenir Book</vt:lpstr>
      <vt:lpstr>Avenir Medium</vt:lpstr>
      <vt:lpstr>Calibri</vt:lpstr>
      <vt:lpstr>Calibri Light</vt:lpstr>
      <vt:lpstr>Cambria Math</vt:lpstr>
      <vt:lpstr>Office Theme</vt:lpstr>
      <vt:lpstr>Reducing Discrimination in Learning Algorithms for Social Good in Sociotechnical Systems</vt:lpstr>
      <vt:lpstr>Brief Definition of Terms</vt:lpstr>
      <vt:lpstr>Learning Algorithms for Smart Mobility Systems</vt:lpstr>
      <vt:lpstr>Discrimination and Biases in Learning Algorithms</vt:lpstr>
      <vt:lpstr>Planning with Fairness</vt:lpstr>
      <vt:lpstr>Demand Prediction with Fairness Constraint</vt:lpstr>
      <vt:lpstr>Discrimination in Smart Mobility Systems</vt:lpstr>
      <vt:lpstr>Discrimination in Smart Mobility Systems</vt:lpstr>
      <vt:lpstr>Discrimination in Smart Mobility Systems</vt:lpstr>
      <vt:lpstr>PowerPoint Presentation</vt:lpstr>
      <vt:lpstr>Overall Goals</vt:lpstr>
      <vt:lpstr>Reducing Discrimination in Learning Algorithms for Social Good in Sociotechnical Systems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Reducing Discrimination in Learning Algorithms for Social Good in Sociotechnical Systems</dc:title>
  <dc:creator>Morrison, Katelyn Christina</dc:creator>
  <cp:lastModifiedBy>Morrison, Katelyn Christina</cp:lastModifiedBy>
  <cp:revision>107</cp:revision>
  <dcterms:created xsi:type="dcterms:W3CDTF">2021-01-05T18:08:53Z</dcterms:created>
  <dcterms:modified xsi:type="dcterms:W3CDTF">2021-01-23T18:55:51Z</dcterms:modified>
</cp:coreProperties>
</file>

<file path=docProps/thumbnail.jpeg>
</file>